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2" r:id="rId3"/>
    <p:sldId id="302" r:id="rId4"/>
    <p:sldId id="280" r:id="rId5"/>
    <p:sldId id="316" r:id="rId6"/>
    <p:sldId id="318" r:id="rId7"/>
    <p:sldId id="317" r:id="rId8"/>
    <p:sldId id="312" r:id="rId9"/>
    <p:sldId id="259" r:id="rId10"/>
    <p:sldId id="307" r:id="rId11"/>
    <p:sldId id="281" r:id="rId12"/>
    <p:sldId id="311" r:id="rId13"/>
    <p:sldId id="284" r:id="rId14"/>
    <p:sldId id="263" r:id="rId15"/>
    <p:sldId id="262" r:id="rId16"/>
    <p:sldId id="275" r:id="rId17"/>
    <p:sldId id="261" r:id="rId18"/>
    <p:sldId id="279" r:id="rId19"/>
    <p:sldId id="277" r:id="rId20"/>
    <p:sldId id="278" r:id="rId21"/>
    <p:sldId id="319" r:id="rId22"/>
    <p:sldId id="315" r:id="rId23"/>
    <p:sldId id="265" r:id="rId24"/>
    <p:sldId id="309" r:id="rId25"/>
    <p:sldId id="305" r:id="rId26"/>
    <p:sldId id="321" r:id="rId27"/>
    <p:sldId id="304" r:id="rId28"/>
    <p:sldId id="313" r:id="rId29"/>
    <p:sldId id="320" r:id="rId30"/>
    <p:sldId id="310" r:id="rId31"/>
    <p:sldId id="268" r:id="rId32"/>
    <p:sldId id="271" r:id="rId33"/>
    <p:sldId id="289" r:id="rId34"/>
    <p:sldId id="285" r:id="rId35"/>
    <p:sldId id="286" r:id="rId36"/>
    <p:sldId id="287" r:id="rId37"/>
    <p:sldId id="288" r:id="rId38"/>
    <p:sldId id="290" r:id="rId39"/>
    <p:sldId id="295" r:id="rId40"/>
    <p:sldId id="291" r:id="rId41"/>
    <p:sldId id="292" r:id="rId42"/>
    <p:sldId id="297" r:id="rId43"/>
    <p:sldId id="293" r:id="rId44"/>
    <p:sldId id="298" r:id="rId45"/>
    <p:sldId id="299" r:id="rId46"/>
    <p:sldId id="322" r:id="rId47"/>
    <p:sldId id="300" r:id="rId48"/>
    <p:sldId id="323" r:id="rId49"/>
    <p:sldId id="314" r:id="rId50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4" autoAdjust="0"/>
    <p:restoredTop sz="94660"/>
  </p:normalViewPr>
  <p:slideViewPr>
    <p:cSldViewPr>
      <p:cViewPr varScale="1">
        <p:scale>
          <a:sx n="91" d="100"/>
          <a:sy n="91" d="100"/>
        </p:scale>
        <p:origin x="810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8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32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3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2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2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70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46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3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3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54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5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1D43A-6D44-41D0-8073-49EFBAF33557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BC882-21F8-4480-BA10-0B15F403DE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0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algn="l"/>
            <a: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  <a:t>2012.11.07</a:t>
            </a:r>
            <a:endParaRPr lang="ko-KR" altLang="en-US" i="1" dirty="0">
              <a:latin typeface="08서울한강체 L" pitchFamily="18" charset="-127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 algn="ctr">
              <a:buNone/>
            </a:pPr>
            <a:endParaRPr lang="en-US" altLang="ko-KR" sz="4400" b="1" dirty="0">
              <a:ea typeface="08서울한강체 L" pitchFamily="18" charset="-127"/>
            </a:endParaRPr>
          </a:p>
          <a:p>
            <a:pPr marL="0" indent="0" algn="ctr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 algn="ctr">
              <a:buNone/>
            </a:pPr>
            <a:endParaRPr lang="en-US" altLang="ko-KR" sz="4400" b="1" dirty="0">
              <a:ea typeface="08서울한강체 L" pitchFamily="18" charset="-127"/>
            </a:endParaRPr>
          </a:p>
          <a:p>
            <a:pPr marL="0" indent="0" algn="r">
              <a:buNone/>
            </a:pPr>
            <a:r>
              <a:rPr lang="ko-KR" altLang="en-US" sz="4000" b="1" dirty="0" smtClean="0">
                <a:ea typeface="08서울한강체 L" pitchFamily="18" charset="-127"/>
              </a:rPr>
              <a:t>김형준</a:t>
            </a:r>
            <a:endParaRPr lang="ko-KR" altLang="en-US" sz="4000" b="1" dirty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53" y="1700808"/>
            <a:ext cx="8144590" cy="251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2288704" y="2387602"/>
            <a:ext cx="6048672" cy="374344"/>
            <a:chOff x="2288704" y="2387602"/>
            <a:chExt cx="6048672" cy="374344"/>
          </a:xfrm>
        </p:grpSpPr>
        <p:cxnSp>
          <p:nvCxnSpPr>
            <p:cNvPr id="9" name="직선 연결선 8"/>
            <p:cNvCxnSpPr/>
            <p:nvPr/>
          </p:nvCxnSpPr>
          <p:spPr>
            <a:xfrm>
              <a:off x="4016896" y="2387602"/>
              <a:ext cx="432048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288704" y="2761946"/>
              <a:ext cx="2088232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1928664" y="2761946"/>
            <a:ext cx="1512168" cy="2683278"/>
            <a:chOff x="1928664" y="2761946"/>
            <a:chExt cx="1512168" cy="2683278"/>
          </a:xfrm>
        </p:grpSpPr>
        <p:cxnSp>
          <p:nvCxnSpPr>
            <p:cNvPr id="13" name="직선 화살표 연결선 12"/>
            <p:cNvCxnSpPr/>
            <p:nvPr/>
          </p:nvCxnSpPr>
          <p:spPr>
            <a:xfrm flipH="1">
              <a:off x="2720752" y="2761946"/>
              <a:ext cx="432048" cy="196319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1928664" y="4725144"/>
              <a:ext cx="1512168" cy="72008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Word Net</a:t>
              </a:r>
              <a:endParaRPr lang="ko-KR" altLang="en-US" dirty="0"/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4520952" y="2790317"/>
            <a:ext cx="352839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565068" y="2790317"/>
            <a:ext cx="1764196" cy="2942938"/>
            <a:chOff x="5565068" y="2790317"/>
            <a:chExt cx="1764196" cy="2942938"/>
          </a:xfrm>
        </p:grpSpPr>
        <p:cxnSp>
          <p:nvCxnSpPr>
            <p:cNvPr id="18" name="직선 화살표 연결선 17"/>
            <p:cNvCxnSpPr/>
            <p:nvPr/>
          </p:nvCxnSpPr>
          <p:spPr>
            <a:xfrm flipH="1">
              <a:off x="6285148" y="2790317"/>
              <a:ext cx="108012" cy="200683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5565068" y="4795202"/>
              <a:ext cx="1764196" cy="93805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/>
                <a:t>Xu</a:t>
              </a:r>
              <a:r>
                <a:rPr lang="en-US" altLang="ko-KR" dirty="0" smtClean="0"/>
                <a:t> and </a:t>
              </a:r>
              <a:r>
                <a:rPr lang="en-US" altLang="ko-KR" dirty="0" err="1" smtClean="0"/>
                <a:t>Tenenbaum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(2007)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7612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>
              <a:xfrm>
                <a:off x="539080" y="73100"/>
                <a:ext cx="8915400" cy="11430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altLang="ko-KR" b="1" dirty="0">
                    <a:latin typeface="+mn-lt"/>
                    <a:ea typeface="08서울한강체 L" pitchFamily="18" charset="-127"/>
                  </a:rPr>
                  <a:t>P(y </a:t>
                </a:r>
                <a14:m>
                  <m:oMath xmlns:m="http://schemas.openxmlformats.org/officeDocument/2006/math">
                    <m:r>
                      <a:rPr lang="en-US" altLang="ko-KR" b="1" i="1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altLang="ko-KR" b="1" dirty="0">
                    <a:latin typeface="+mn-lt"/>
                    <a:ea typeface="08서울한강체 L" pitchFamily="18" charset="-127"/>
                  </a:rPr>
                  <a:t> </a:t>
                </a:r>
                <a:r>
                  <a:rPr lang="en-US" altLang="ko-KR" b="1" dirty="0" err="1">
                    <a:latin typeface="+mn-lt"/>
                    <a:ea typeface="08서울한강체 L" pitchFamily="18" charset="-127"/>
                  </a:rPr>
                  <a:t>C|x</a:t>
                </a:r>
                <a:r>
                  <a:rPr lang="en-US" altLang="ko-KR" b="1" dirty="0" smtClean="0">
                    <a:latin typeface="+mn-lt"/>
                    <a:ea typeface="08서울한강체 L" pitchFamily="18" charset="-127"/>
                  </a:rPr>
                  <a:t>) = ??</a:t>
                </a:r>
                <a:endParaRPr lang="ko-KR" altLang="en-US" i="1" dirty="0">
                  <a:latin typeface="+mn-lt"/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39080" y="73100"/>
                <a:ext cx="8915400" cy="1143000"/>
              </a:xfrm>
              <a:blipFill rotWithShape="1">
                <a:blip r:embed="rId2"/>
                <a:stretch>
                  <a:fillRect l="-2734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600201"/>
                <a:ext cx="8915400" cy="4997151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ko-KR" sz="2800" b="1" dirty="0" smtClean="0">
                    <a:ea typeface="08서울한강체 L" pitchFamily="18" charset="-127"/>
                  </a:rPr>
                  <a:t>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/>
                                <a:ea typeface="08서울한강체 L" pitchFamily="18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={</m:t>
                        </m:r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  <m:r>
                      <a:rPr lang="en-US" altLang="ko-KR" sz="2400" b="1" i="1">
                        <a:latin typeface="Cambria Math"/>
                        <a:ea typeface="08서울한강체 L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ko-KR" sz="2400" b="1" dirty="0">
                    <a:ea typeface="08서울한강체 L" pitchFamily="18" charset="-127"/>
                  </a:rPr>
                  <a:t>}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/>
                            <a:ea typeface="08서울한강체 L" pitchFamily="18" charset="-127"/>
                          </a:rPr>
                          <m:t>𝒄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               	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  <m:r>
                      <a:rPr lang="en-US" altLang="ko-KR" sz="2400" b="1" i="1" smtClean="0">
                        <a:latin typeface="Cambria Math"/>
                        <a:ea typeface="08서울한강체 L" pitchFamily="18" charset="-127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1" i="1" smtClean="0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2400" b="1" i="1" smtClean="0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𝟒</m:t>
                                </m:r>
                              </m:sub>
                            </m:sSub>
                            <m:r>
                              <a:rPr lang="en-US" altLang="ko-KR" sz="2400" b="1" i="1" smtClean="0">
                                <a:latin typeface="Cambria Math"/>
                                <a:ea typeface="08서울한강체 L" pitchFamily="18" charset="-127"/>
                              </a:rPr>
                              <m:t>}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ko-KR" sz="2400" b="1" i="1" smtClean="0">
                                <a:latin typeface="Cambria Math"/>
                                <a:ea typeface="08서울한강체 L" pitchFamily="18" charset="-127"/>
                              </a:rPr>
                              <m:t>}</m:t>
                            </m:r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2400" b="1" dirty="0" smtClean="0">
                    <a:ea typeface="08서울한강체 L" pitchFamily="18" charset="-127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        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/>
                                <a:ea typeface="08서울한강체 L" pitchFamily="18" charset="-127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={</m:t>
                        </m:r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𝟏𝟏</m:t>
                        </m:r>
                      </m:sub>
                    </m:sSub>
                    <m:r>
                      <a:rPr lang="en-US" altLang="ko-KR" sz="2400" b="1" i="1">
                        <a:latin typeface="Cambria Math"/>
                        <a:ea typeface="08서울한강체 L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𝟏𝟐</m:t>
                        </m:r>
                      </m:sub>
                    </m:sSub>
                    <m:r>
                      <a:rPr lang="en-US" altLang="ko-KR" sz="2400" b="1" i="1" smtClean="0">
                        <a:latin typeface="Cambria Math"/>
                        <a:ea typeface="08서울한강체 L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ko-KR" sz="2400" b="1" dirty="0" smtClean="0">
                    <a:ea typeface="08서울한강체 L" pitchFamily="18" charset="-127"/>
                  </a:rPr>
                  <a:t>} o</a:t>
                </a:r>
                <a:r>
                  <a:rPr lang="en-US" altLang="ko-KR" sz="2400" b="1" dirty="0">
                    <a:ea typeface="08서울한강체 L" pitchFamily="18" charset="-127"/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𝒄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𝟑</m:t>
                        </m:r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</m:sub>
                    </m:sSub>
                  </m:oMath>
                </a14:m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𝟒</m:t>
                        </m:r>
                      </m:sub>
                    </m:sSub>
                    <m:r>
                      <a:rPr lang="en-US" altLang="ko-KR" sz="2400" b="1" i="1">
                        <a:latin typeface="Cambria Math"/>
                        <a:ea typeface="08서울한강체 L" pitchFamily="18" charset="-127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1" i="1" smtClean="0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400" b="1" i="1" smtClean="0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𝟒</m:t>
                                </m:r>
                              </m:sub>
                            </m:sSub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}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400" b="1" i="1" smtClean="0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2400" b="1" i="1" smtClean="0">
                                <a:latin typeface="Cambria Math"/>
                                <a:ea typeface="08서울한강체 L" pitchFamily="18" charset="-127"/>
                              </a:rPr>
                              <m:t>       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} 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2400" b="1" i="1" smtClean="0">
                                <a:latin typeface="Cambria Math"/>
                                <a:ea typeface="08서울한강체 L" pitchFamily="18" charset="-127"/>
                              </a:rPr>
                              <m:t>             </m:t>
                            </m:r>
                          </m:e>
                          <m:e>
                            <m:r>
                              <a:rPr lang="en-US" altLang="ko-KR" sz="2400" b="1" i="1" smtClean="0">
                                <a:latin typeface="Cambria Math"/>
                                <a:ea typeface="08서울한강체 L" pitchFamily="18" charset="-127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𝟏𝟐</m:t>
                                </m:r>
                              </m:sub>
                            </m:sSub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𝟏𝟑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} 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24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𝟑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</m:e>
                        </m:eqAr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  </m:t>
                        </m:r>
                      </m:e>
                    </m:d>
                  </m:oMath>
                </a14:m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3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300" b="1" i="1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  <m:r>
                      <a:rPr lang="en-US" altLang="ko-KR" sz="2300" b="1" i="1" smtClean="0">
                        <a:latin typeface="Cambria Math"/>
                        <a:ea typeface="08서울한강체 L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23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3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300" b="1" i="1">
                            <a:latin typeface="Cambria Math"/>
                            <a:ea typeface="08서울한강체 L" pitchFamily="18" charset="-127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ko-KR" sz="2300" b="1" dirty="0" smtClean="0">
                    <a:ea typeface="08서울한강체 L" pitchFamily="18" charset="-127"/>
                  </a:rPr>
                  <a:t> : Sub-Ordinate Level (</a:t>
                </a:r>
                <a:r>
                  <a:rPr lang="ko-KR" altLang="en-US" sz="2300" b="1" dirty="0" smtClean="0">
                    <a:solidFill>
                      <a:schemeClr val="accent2"/>
                    </a:solidFill>
                    <a:ea typeface="08서울한강체 L" pitchFamily="18" charset="-127"/>
                  </a:rPr>
                  <a:t>빨간 피망 </a:t>
                </a:r>
                <a:r>
                  <a:rPr lang="en-US" altLang="ko-KR" sz="2300" b="1" dirty="0" smtClean="0">
                    <a:ea typeface="08서울한강체 L" pitchFamily="18" charset="-127"/>
                  </a:rPr>
                  <a:t>= </a:t>
                </a:r>
                <a:r>
                  <a:rPr lang="ko-KR" altLang="en-US" sz="2300" b="1" dirty="0" smtClean="0">
                    <a:solidFill>
                      <a:schemeClr val="accent2"/>
                    </a:solidFill>
                    <a:ea typeface="08서울한강체 L" pitchFamily="18" charset="-127"/>
                  </a:rPr>
                  <a:t>빨간 피망</a:t>
                </a:r>
                <a:r>
                  <a:rPr lang="en-US" altLang="ko-KR" sz="2300" b="1" dirty="0" smtClean="0">
                    <a:ea typeface="08서울한강체 L" pitchFamily="18" charset="-127"/>
                  </a:rPr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sz="23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300" b="1" dirty="0" smtClean="0">
                    <a:ea typeface="08서울한강체 L" pitchFamily="18" charset="-127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3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  <m:r>
                      <a:rPr lang="en-US" altLang="ko-KR" sz="2300" b="1" i="1">
                        <a:latin typeface="Cambria Math"/>
                        <a:ea typeface="08서울한강체 L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23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3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300" b="1" dirty="0" smtClean="0">
                    <a:ea typeface="08서울한강체 L" pitchFamily="18" charset="-127"/>
                  </a:rPr>
                  <a:t> : Basic-Ordinate Level (</a:t>
                </a:r>
                <a:r>
                  <a:rPr lang="ko-KR" altLang="en-US" sz="2300" b="1" dirty="0" smtClean="0">
                    <a:ea typeface="08서울한강체 L" pitchFamily="18" charset="-127"/>
                  </a:rPr>
                  <a:t>빨간 </a:t>
                </a:r>
                <a:r>
                  <a:rPr lang="ko-KR" altLang="en-US" sz="2300" b="1" dirty="0" smtClean="0">
                    <a:solidFill>
                      <a:schemeClr val="accent2"/>
                    </a:solidFill>
                    <a:ea typeface="08서울한강체 L" pitchFamily="18" charset="-127"/>
                  </a:rPr>
                  <a:t>피망</a:t>
                </a:r>
                <a:r>
                  <a:rPr lang="ko-KR" altLang="en-US" sz="2300" b="1" dirty="0" smtClean="0">
                    <a:ea typeface="08서울한강체 L" pitchFamily="18" charset="-127"/>
                  </a:rPr>
                  <a:t> </a:t>
                </a:r>
                <a:r>
                  <a:rPr lang="en-US" altLang="ko-KR" sz="2300" b="1" dirty="0" smtClean="0">
                    <a:ea typeface="08서울한강체 L" pitchFamily="18" charset="-127"/>
                  </a:rPr>
                  <a:t>= </a:t>
                </a:r>
                <a:r>
                  <a:rPr lang="ko-KR" altLang="en-US" sz="2300" b="1" dirty="0" smtClean="0">
                    <a:ea typeface="08서울한강체 L" pitchFamily="18" charset="-127"/>
                  </a:rPr>
                  <a:t>파란 </a:t>
                </a:r>
                <a:r>
                  <a:rPr lang="ko-KR" altLang="en-US" sz="2300" b="1" dirty="0" smtClean="0">
                    <a:solidFill>
                      <a:schemeClr val="accent2"/>
                    </a:solidFill>
                    <a:ea typeface="08서울한강체 L" pitchFamily="18" charset="-127"/>
                  </a:rPr>
                  <a:t>피망</a:t>
                </a:r>
                <a:r>
                  <a:rPr lang="en-US" altLang="ko-KR" sz="2300" b="1" dirty="0" smtClean="0">
                    <a:ea typeface="08서울한강체 L" pitchFamily="18" charset="-127"/>
                  </a:rPr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</m:oMath>
                </a14:m>
                <a:endParaRPr lang="en-US" altLang="ko-KR" sz="23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300" b="1" dirty="0" smtClean="0">
                    <a:ea typeface="08서울한강체 L" pitchFamily="18" charset="-127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3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  <m:r>
                      <a:rPr lang="en-US" altLang="ko-KR" sz="2300" b="1" i="1">
                        <a:latin typeface="Cambria Math"/>
                        <a:ea typeface="08서울한강체 L" pitchFamily="18" charset="-127"/>
                      </a:rPr>
                      <m:t>=</m:t>
                    </m:r>
                    <m:sSub>
                      <m:sSubPr>
                        <m:ctrlPr>
                          <a:rPr lang="en-US" altLang="ko-KR" sz="23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3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altLang="ko-KR" sz="2300" b="1" dirty="0" smtClean="0">
                    <a:ea typeface="08서울한강체 L" pitchFamily="18" charset="-127"/>
                  </a:rPr>
                  <a:t>: Super-Ordinate Level (</a:t>
                </a:r>
                <a:r>
                  <a:rPr lang="ko-KR" altLang="en-US" sz="2300" b="1" dirty="0" smtClean="0">
                    <a:ea typeface="08서울한강체 L" pitchFamily="18" charset="-127"/>
                  </a:rPr>
                  <a:t>빨간 </a:t>
                </a:r>
                <a:r>
                  <a:rPr lang="ko-KR" altLang="en-US" sz="2300" b="1" dirty="0" smtClean="0">
                    <a:solidFill>
                      <a:schemeClr val="accent2"/>
                    </a:solidFill>
                    <a:ea typeface="08서울한강체 L" pitchFamily="18" charset="-127"/>
                  </a:rPr>
                  <a:t>피망</a:t>
                </a:r>
                <a:r>
                  <a:rPr lang="ko-KR" altLang="en-US" sz="2300" b="1" dirty="0" smtClean="0">
                    <a:ea typeface="08서울한강체 L" pitchFamily="18" charset="-127"/>
                  </a:rPr>
                  <a:t> </a:t>
                </a:r>
                <a:r>
                  <a:rPr lang="en-US" altLang="ko-KR" sz="2300" b="1" dirty="0" smtClean="0">
                    <a:ea typeface="08서울한강체 L" pitchFamily="18" charset="-127"/>
                  </a:rPr>
                  <a:t>= </a:t>
                </a:r>
                <a:r>
                  <a:rPr lang="ko-KR" altLang="en-US" sz="2300" b="1" dirty="0" smtClean="0">
                    <a:ea typeface="08서울한강체 L" pitchFamily="18" charset="-127"/>
                  </a:rPr>
                  <a:t>보라 </a:t>
                </a:r>
                <a:r>
                  <a:rPr lang="ko-KR" altLang="en-US" sz="2300" b="1" dirty="0" smtClean="0">
                    <a:solidFill>
                      <a:schemeClr val="accent2"/>
                    </a:solidFill>
                    <a:ea typeface="08서울한강체 L" pitchFamily="18" charset="-127"/>
                  </a:rPr>
                  <a:t>가지</a:t>
                </a:r>
                <a:r>
                  <a:rPr lang="en-US" altLang="ko-KR" sz="2300" b="1" dirty="0" smtClean="0">
                    <a:ea typeface="08서울한강체 L" pitchFamily="18" charset="-127"/>
                  </a:rPr>
                  <a:t>)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3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2300" b="1" i="1" smtClean="0">
                            <a:latin typeface="Cambria Math"/>
                            <a:ea typeface="08서울한강체 L" pitchFamily="18" charset="-127"/>
                          </a:rPr>
                          <m:t>𝟒</m:t>
                        </m:r>
                      </m:sub>
                    </m:sSub>
                  </m:oMath>
                </a14:m>
                <a:endParaRPr lang="en-US" altLang="ko-KR" sz="2300" b="1" dirty="0" smtClean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600201"/>
                <a:ext cx="8915400" cy="4997151"/>
              </a:xfrm>
              <a:blipFill rotWithShape="1">
                <a:blip r:embed="rId3"/>
                <a:stretch>
                  <a:fillRect t="-243" b="-37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2409420" y="3867545"/>
            <a:ext cx="2311400" cy="365125"/>
          </a:xfrm>
        </p:spPr>
        <p:txBody>
          <a:bodyPr/>
          <a:lstStyle/>
          <a:p>
            <a:fld id="{CB40D415-4CC5-4AEE-85B3-B77662010A45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551153" y="1548854"/>
            <a:ext cx="4219490" cy="3168352"/>
            <a:chOff x="4808984" y="2087950"/>
            <a:chExt cx="3240360" cy="3168352"/>
          </a:xfrm>
        </p:grpSpPr>
        <p:sp>
          <p:nvSpPr>
            <p:cNvPr id="16" name="직사각형 15"/>
            <p:cNvSpPr/>
            <p:nvPr/>
          </p:nvSpPr>
          <p:spPr>
            <a:xfrm>
              <a:off x="4808984" y="2412580"/>
              <a:ext cx="3240360" cy="284372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08984" y="2087950"/>
              <a:ext cx="56581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>
                      <a:lumMod val="75000"/>
                    </a:schemeClr>
                  </a:solidFill>
                </a:rPr>
                <a:t>H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896132" y="2668046"/>
              <a:ext cx="47273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/>
                  </a:solidFill>
                </a:rPr>
                <a:t>h2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884155" y="3542383"/>
              <a:ext cx="47273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h1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327950" y="2580353"/>
              <a:ext cx="47273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7030A0"/>
                  </a:solidFill>
                </a:rPr>
                <a:t>h</a:t>
              </a:r>
              <a:r>
                <a:rPr lang="en-US" altLang="ko-KR" b="1" dirty="0">
                  <a:solidFill>
                    <a:srgbClr val="7030A0"/>
                  </a:solidFill>
                </a:rPr>
                <a:t>3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1267643" y="2175195"/>
            <a:ext cx="1368152" cy="136815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X1</a:t>
            </a:r>
          </a:p>
          <a:p>
            <a:r>
              <a:rPr lang="en-US" altLang="ko-KR" dirty="0" smtClean="0"/>
              <a:t>      X2</a:t>
            </a:r>
          </a:p>
          <a:p>
            <a:r>
              <a:rPr lang="en-US" altLang="ko-KR" dirty="0" smtClean="0"/>
              <a:t>   X3</a:t>
            </a:r>
          </a:p>
          <a:p>
            <a:r>
              <a:rPr lang="en-US" altLang="ko-KR" dirty="0" smtClean="0"/>
              <a:t>X4…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643564" y="2535235"/>
            <a:ext cx="857226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2863453" y="2156356"/>
            <a:ext cx="1368152" cy="1368152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X11</a:t>
            </a:r>
          </a:p>
          <a:p>
            <a:r>
              <a:rPr lang="en-US" altLang="ko-KR" dirty="0" smtClean="0"/>
              <a:t>    X12</a:t>
            </a:r>
          </a:p>
          <a:p>
            <a:r>
              <a:rPr lang="en-US" altLang="ko-KR" dirty="0" smtClean="0"/>
              <a:t>X13 …</a:t>
            </a:r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1858385" y="3649926"/>
            <a:ext cx="1221207" cy="10672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X21</a:t>
            </a:r>
          </a:p>
          <a:p>
            <a:r>
              <a:rPr lang="en-US" altLang="ko-KR" dirty="0" smtClean="0"/>
              <a:t>   X22</a:t>
            </a:r>
          </a:p>
          <a:p>
            <a:r>
              <a:rPr lang="en-US" altLang="ko-KR" dirty="0" smtClean="0"/>
              <a:t>X23 …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593323" y="2041257"/>
            <a:ext cx="4129889" cy="1608669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917845" y="3853110"/>
            <a:ext cx="66140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/>
                </a:solidFill>
              </a:rPr>
              <a:t>h</a:t>
            </a:r>
            <a:r>
              <a:rPr lang="en-US" altLang="ko-KR" b="1" dirty="0" smtClean="0">
                <a:solidFill>
                  <a:schemeClr val="accent6"/>
                </a:solidFill>
              </a:rPr>
              <a:t>5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109243" y="2041257"/>
            <a:ext cx="661400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h4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42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The Bayesian </a:t>
            </a:r>
            <a:br>
              <a:rPr lang="en-US" altLang="ko-KR" i="1" dirty="0" smtClean="0">
                <a:latin typeface="+mn-lt"/>
                <a:ea typeface="08서울한강체 L" pitchFamily="18" charset="-127"/>
              </a:rPr>
            </a:br>
            <a:r>
              <a:rPr lang="en-US" altLang="ko-KR" i="1" dirty="0" smtClean="0">
                <a:latin typeface="+mn-lt"/>
                <a:ea typeface="08서울한강체 L" pitchFamily="18" charset="-127"/>
              </a:rPr>
              <a:t>Generalization Framework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   </a:t>
            </a: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267" y="1556792"/>
            <a:ext cx="6185908" cy="53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678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The Bayesian </a:t>
            </a:r>
            <a:br>
              <a:rPr lang="en-US" altLang="ko-KR" i="1" dirty="0" smtClean="0">
                <a:latin typeface="+mn-lt"/>
                <a:ea typeface="08서울한강체 L" pitchFamily="18" charset="-127"/>
              </a:rPr>
            </a:br>
            <a:r>
              <a:rPr lang="en-US" altLang="ko-KR" i="1" dirty="0" smtClean="0">
                <a:latin typeface="+mn-lt"/>
                <a:ea typeface="08서울한강체 L" pitchFamily="18" charset="-127"/>
              </a:rPr>
              <a:t>Generalization Framework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   </a:t>
                </a:r>
              </a:p>
              <a:p>
                <a:pPr marL="0" indent="0">
                  <a:buNone/>
                </a:pPr>
                <a:endParaRPr lang="en-US" altLang="ko-KR" b="1" dirty="0">
                  <a:ea typeface="08서울한강체 L" pitchFamily="18" charset="-127"/>
                </a:endParaRPr>
              </a:p>
              <a:p>
                <a:pPr marL="0" indent="0" algn="ctr">
                  <a:buNone/>
                </a:pPr>
                <a:r>
                  <a:rPr lang="en-US" altLang="ko-KR" sz="4800" b="1" dirty="0" smtClean="0">
                    <a:ea typeface="08서울한강체 L" pitchFamily="18" charset="-127"/>
                  </a:rPr>
                  <a:t>How to solve?</a:t>
                </a:r>
              </a:p>
              <a:p>
                <a:pPr marL="0" indent="0" algn="ctr">
                  <a:buNone/>
                </a:pPr>
                <a:r>
                  <a:rPr lang="en-US" altLang="ko-KR" sz="4800" b="1" dirty="0">
                    <a:ea typeface="08서울한강체 L" pitchFamily="18" charset="-127"/>
                  </a:rPr>
                  <a:t>P(y </a:t>
                </a:r>
                <a14:m>
                  <m:oMath xmlns:m="http://schemas.openxmlformats.org/officeDocument/2006/math">
                    <m:r>
                      <a:rPr lang="en-US" altLang="ko-KR" sz="4800" b="1" i="1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altLang="ko-KR" sz="4800" b="1" dirty="0">
                    <a:ea typeface="08서울한강체 L" pitchFamily="18" charset="-127"/>
                  </a:rPr>
                  <a:t> </a:t>
                </a:r>
                <a:r>
                  <a:rPr lang="en-US" altLang="ko-KR" sz="4800" b="1" dirty="0" err="1">
                    <a:ea typeface="08서울한강체 L" pitchFamily="18" charset="-127"/>
                  </a:rPr>
                  <a:t>C|x</a:t>
                </a:r>
                <a:r>
                  <a:rPr lang="en-US" altLang="ko-KR" sz="4800" b="1" dirty="0" smtClean="0">
                    <a:ea typeface="08서울한강체 L" pitchFamily="18" charset="-127"/>
                  </a:rPr>
                  <a:t>)</a:t>
                </a:r>
              </a:p>
              <a:p>
                <a:pPr marL="0" indent="0">
                  <a:buNone/>
                </a:pPr>
                <a:endParaRPr lang="en-US" altLang="ko-KR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b="1" dirty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Bayes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altLang="ko-KR" sz="4800" b="1" dirty="0" smtClean="0">
                  <a:ea typeface="08서울한강체 L" pitchFamily="18" charset="-127"/>
                </a:endParaRPr>
              </a:p>
              <a:p>
                <a:pPr marL="0" indent="0" algn="ctr">
                  <a:buNone/>
                </a:pPr>
                <a:r>
                  <a:rPr lang="en-US" altLang="ko-KR" sz="4800" b="1" dirty="0" smtClean="0">
                    <a:ea typeface="08서울한강체 L" pitchFamily="18" charset="-127"/>
                  </a:rPr>
                  <a:t>P(</a:t>
                </a:r>
                <a:r>
                  <a:rPr lang="en-US" altLang="ko-KR" sz="4800" b="1" dirty="0" err="1" smtClean="0">
                    <a:ea typeface="08서울한강체 L" pitchFamily="18" charset="-127"/>
                  </a:rPr>
                  <a:t>h|x</a:t>
                </a:r>
                <a:r>
                  <a:rPr lang="en-US" altLang="ko-KR" sz="4800" b="1" dirty="0">
                    <a:ea typeface="08서울한강체 L" pitchFamily="18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4800" b="1" i="1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altLang="ko-KR" sz="4800" b="1" dirty="0">
                    <a:ea typeface="08서울한강체 L" pitchFamily="18" charset="-127"/>
                  </a:rPr>
                  <a:t> p(</a:t>
                </a:r>
                <a:r>
                  <a:rPr lang="en-US" altLang="ko-KR" sz="4800" b="1" dirty="0" err="1">
                    <a:ea typeface="08서울한강체 L" pitchFamily="18" charset="-127"/>
                  </a:rPr>
                  <a:t>x|h</a:t>
                </a:r>
                <a:r>
                  <a:rPr lang="en-US" altLang="ko-KR" sz="4800" b="1" dirty="0">
                    <a:ea typeface="08서울한강체 L" pitchFamily="18" charset="-127"/>
                  </a:rPr>
                  <a:t>)p(h)</a:t>
                </a:r>
              </a:p>
              <a:p>
                <a:pPr marL="0" indent="0" algn="ctr">
                  <a:buNone/>
                </a:pPr>
                <a:endParaRPr lang="en-US" altLang="ko-KR" sz="4800" b="1" dirty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304928" y="3401846"/>
            <a:ext cx="1656184" cy="2126333"/>
            <a:chOff x="6232760" y="3284984"/>
            <a:chExt cx="1656184" cy="2126333"/>
          </a:xfrm>
        </p:grpSpPr>
        <p:cxnSp>
          <p:nvCxnSpPr>
            <p:cNvPr id="9" name="직선 화살표 연결선 8"/>
            <p:cNvCxnSpPr/>
            <p:nvPr/>
          </p:nvCxnSpPr>
          <p:spPr>
            <a:xfrm flipV="1">
              <a:off x="7041232" y="3284984"/>
              <a:ext cx="0" cy="1080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6232760" y="4403205"/>
              <a:ext cx="1656184" cy="10081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Likelihood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365540" y="3437384"/>
            <a:ext cx="1656184" cy="2090795"/>
            <a:chOff x="6213140" y="3284984"/>
            <a:chExt cx="1656184" cy="2090795"/>
          </a:xfrm>
        </p:grpSpPr>
        <p:cxnSp>
          <p:nvCxnSpPr>
            <p:cNvPr id="13" name="직선 화살표 연결선 12"/>
            <p:cNvCxnSpPr/>
            <p:nvPr/>
          </p:nvCxnSpPr>
          <p:spPr>
            <a:xfrm flipV="1">
              <a:off x="7041232" y="3284984"/>
              <a:ext cx="0" cy="1080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6213140" y="4367667"/>
              <a:ext cx="1656184" cy="10081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Prior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897091" y="3437384"/>
            <a:ext cx="1656184" cy="2126333"/>
            <a:chOff x="6232760" y="3284984"/>
            <a:chExt cx="1656184" cy="2126333"/>
          </a:xfrm>
        </p:grpSpPr>
        <p:cxnSp>
          <p:nvCxnSpPr>
            <p:cNvPr id="16" name="직선 화살표 연결선 15"/>
            <p:cNvCxnSpPr/>
            <p:nvPr/>
          </p:nvCxnSpPr>
          <p:spPr>
            <a:xfrm flipV="1">
              <a:off x="7041232" y="3284984"/>
              <a:ext cx="0" cy="10801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6232760" y="4403205"/>
              <a:ext cx="1656184" cy="10081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Posterior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308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  <a:t>The Bayesian </a:t>
            </a:r>
            <a:b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</a:br>
            <a: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  <a:t>Generalization Framework</a:t>
            </a:r>
            <a:endParaRPr lang="ko-KR" altLang="en-US" i="1" dirty="0">
              <a:latin typeface="08서울한강체 L" pitchFamily="18" charset="-127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Bayes’ Rule</a:t>
                </a:r>
              </a:p>
              <a:p>
                <a:pPr marL="0" indent="0">
                  <a:buNone/>
                </a:pPr>
                <a:endParaRPr lang="en-US" altLang="ko-KR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P(</a:t>
                </a:r>
                <a:r>
                  <a:rPr lang="en-US" altLang="ko-KR" b="1" dirty="0" err="1" smtClean="0">
                    <a:ea typeface="08서울한강체 L" pitchFamily="18" charset="-127"/>
                  </a:rPr>
                  <a:t>h|x</a:t>
                </a:r>
                <a:r>
                  <a:rPr lang="en-US" altLang="ko-KR" b="1" dirty="0" smtClean="0">
                    <a:ea typeface="08서울한강체 L" pitchFamily="18" charset="-127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altLang="ko-KR" b="1" dirty="0" smtClean="0">
                    <a:ea typeface="08서울한강체 L" pitchFamily="18" charset="-127"/>
                  </a:rPr>
                  <a:t> p(</a:t>
                </a:r>
                <a:r>
                  <a:rPr lang="en-US" altLang="ko-KR" b="1" dirty="0" err="1" smtClean="0">
                    <a:ea typeface="08서울한강체 L" pitchFamily="18" charset="-127"/>
                  </a:rPr>
                  <a:t>x|h</a:t>
                </a:r>
                <a:r>
                  <a:rPr lang="en-US" altLang="ko-KR" b="1" dirty="0" smtClean="0">
                    <a:ea typeface="08서울한강체 L" pitchFamily="18" charset="-127"/>
                  </a:rPr>
                  <a:t>)p(h)</a:t>
                </a:r>
              </a:p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  <a:sym typeface="Wingdings" pitchFamily="2" charset="2"/>
                  </a:rPr>
                  <a:t></a:t>
                </a:r>
              </a:p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P(y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altLang="ko-KR" b="1" dirty="0" smtClean="0">
                    <a:ea typeface="08서울한강체 L" pitchFamily="18" charset="-127"/>
                  </a:rPr>
                  <a:t> </a:t>
                </a:r>
                <a:r>
                  <a:rPr lang="en-US" altLang="ko-KR" b="1" dirty="0" err="1" smtClean="0">
                    <a:ea typeface="08서울한강체 L" pitchFamily="18" charset="-127"/>
                  </a:rPr>
                  <a:t>C|x</a:t>
                </a:r>
                <a:r>
                  <a:rPr lang="en-US" altLang="ko-KR" b="1" dirty="0" smtClean="0">
                    <a:ea typeface="08서울한강체 L" pitchFamily="18" charset="-127"/>
                  </a:rPr>
                  <a:t>) </a:t>
                </a:r>
                <a:r>
                  <a:rPr lang="en-US" altLang="ko-KR" sz="3600" i="1" dirty="0" smtClean="0">
                    <a:ea typeface="08서울한강체 L" pitchFamily="18" charset="-127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3600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3600" b="0" i="1" smtClean="0">
                            <a:latin typeface="Cambria Math"/>
                            <a:ea typeface="08서울한강체 L" pitchFamily="18" charset="-127"/>
                          </a:rPr>
                          <m:t>h</m:t>
                        </m:r>
                        <m:r>
                          <a:rPr lang="en-US" altLang="ko-KR" sz="3600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altLang="ko-KR" sz="3600" b="0" i="1" smtClean="0">
                            <a:latin typeface="Cambria Math"/>
                            <a:ea typeface="Cambria Math"/>
                          </a:rPr>
                          <m:t>𝐻</m:t>
                        </m:r>
                      </m:sub>
                      <m:sup/>
                      <m:e>
                        <m:r>
                          <a:rPr lang="en-US" altLang="ko-KR" sz="3600" b="0" i="1" smtClean="0">
                            <a:latin typeface="Cambria Math"/>
                            <a:ea typeface="08서울한강체 L" pitchFamily="18" charset="-127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3600" b="0" i="1" smtClean="0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3600" b="0" i="1" smtClean="0">
                                <a:latin typeface="Cambria Math"/>
                                <a:ea typeface="08서울한강체 L" pitchFamily="18" charset="-127"/>
                              </a:rPr>
                              <m:t>𝑦</m:t>
                            </m:r>
                            <m:r>
                              <a:rPr lang="en-US" altLang="ko-KR" sz="3600" b="0" i="1" smtClean="0"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US" altLang="ko-KR" sz="3600" b="0" i="1" smtClean="0">
                                <a:latin typeface="Cambria Math"/>
                                <a:ea typeface="Cambria Math"/>
                              </a:rPr>
                              <m:t>𝐶</m:t>
                            </m:r>
                          </m:e>
                          <m:e>
                            <m:r>
                              <a:rPr lang="en-US" altLang="ko-KR" sz="3600" b="0" i="1" smtClean="0">
                                <a:latin typeface="Cambria Math"/>
                                <a:ea typeface="Cambria Math"/>
                              </a:rPr>
                              <m:t>h</m:t>
                            </m:r>
                          </m:e>
                        </m:d>
                        <m:r>
                          <a:rPr lang="en-US" altLang="ko-KR" sz="3600" b="0" i="1" smtClean="0">
                            <a:latin typeface="Cambria Math"/>
                            <a:ea typeface="Cambria Math"/>
                          </a:rPr>
                          <m:t>𝑝</m:t>
                        </m:r>
                        <m:r>
                          <a:rPr lang="en-US" altLang="ko-KR" sz="3600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ko-KR" sz="3600" b="0" i="1" smtClean="0">
                            <a:latin typeface="Cambria Math"/>
                            <a:ea typeface="Cambria Math"/>
                          </a:rPr>
                          <m:t>h</m:t>
                        </m:r>
                        <m:r>
                          <a:rPr lang="en-US" altLang="ko-KR" sz="3600" b="0" i="1" smtClean="0"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ko-KR" sz="36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altLang="ko-KR" sz="36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3600" i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3600" i="1" dirty="0" smtClean="0">
                    <a:ea typeface="08서울한강체 L" pitchFamily="18" charset="-127"/>
                  </a:rPr>
                  <a:t>	where </a:t>
                </a:r>
                <a14:m>
                  <m:oMath xmlns:m="http://schemas.openxmlformats.org/officeDocument/2006/math">
                    <m:r>
                      <a:rPr lang="en-US" altLang="ko-KR" sz="3600" b="0" i="1" smtClean="0">
                        <a:latin typeface="Cambria Math"/>
                        <a:ea typeface="08서울한강체 L" pitchFamily="18" charset="-127"/>
                      </a:rPr>
                      <m:t>𝑃</m:t>
                    </m:r>
                    <m:r>
                      <a:rPr lang="en-US" altLang="ko-KR" sz="3600" b="0" i="1" smtClean="0">
                        <a:latin typeface="Cambria Math"/>
                        <a:ea typeface="08서울한강체 L" pitchFamily="18" charset="-127"/>
                      </a:rPr>
                      <m:t>(</m:t>
                    </m:r>
                    <m:r>
                      <a:rPr lang="en-US" altLang="ko-KR" sz="3600" i="1">
                        <a:latin typeface="Cambria Math"/>
                        <a:ea typeface="08서울한강체 L" pitchFamily="18" charset="-127"/>
                      </a:rPr>
                      <m:t>𝑦</m:t>
                    </m:r>
                    <m:r>
                      <a:rPr lang="en-US" altLang="ko-KR" sz="36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ko-KR" sz="3600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altLang="ko-KR" sz="36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sz="3600" i="1" dirty="0" smtClean="0">
                    <a:ea typeface="08서울한강체 L" pitchFamily="18" charset="-127"/>
                  </a:rPr>
                  <a:t> = 1 if </a:t>
                </a:r>
                <a14:m>
                  <m:oMath xmlns:m="http://schemas.openxmlformats.org/officeDocument/2006/math">
                    <m:r>
                      <a:rPr lang="en-US" altLang="ko-KR" sz="3600" i="1">
                        <a:latin typeface="Cambria Math"/>
                        <a:ea typeface="08서울한강체 L" pitchFamily="18" charset="-127"/>
                      </a:rPr>
                      <m:t>𝑦</m:t>
                    </m:r>
                    <m:r>
                      <a:rPr lang="en-US" altLang="ko-KR" sz="36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ko-KR" sz="3600" b="0" i="1" smtClean="0">
                        <a:latin typeface="Cambria Math"/>
                        <a:ea typeface="Cambria Math"/>
                      </a:rPr>
                      <m:t>h</m:t>
                    </m:r>
                    <m:r>
                      <a:rPr lang="en-US" altLang="ko-KR" sz="36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endParaRPr lang="en-US" altLang="ko-KR" sz="3600" i="1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altLang="ko-KR" sz="3600" i="1" dirty="0" smtClean="0">
                    <a:ea typeface="08서울한강체 L" pitchFamily="18" charset="-127"/>
                  </a:rPr>
                  <a:t>                         and 0 otherwise</a:t>
                </a:r>
              </a:p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Posterior Probability</a:t>
                </a:r>
                <a:r>
                  <a:rPr lang="ko-KR" altLang="en-US" b="1" dirty="0" smtClean="0">
                    <a:ea typeface="08서울한강체 L" pitchFamily="18" charset="-127"/>
                  </a:rPr>
                  <a:t>로 </a:t>
                </a:r>
                <a:r>
                  <a:rPr lang="en-US" altLang="ko-KR" b="1" dirty="0" smtClean="0">
                    <a:ea typeface="08서울한강체 L" pitchFamily="18" charset="-127"/>
                  </a:rPr>
                  <a:t>weight</a:t>
                </a:r>
                <a:r>
                  <a:rPr lang="ko-KR" altLang="en-US" b="1" dirty="0" smtClean="0">
                    <a:ea typeface="08서울한강체 L" pitchFamily="18" charset="-127"/>
                  </a:rPr>
                  <a:t>를 줘서 </a:t>
                </a:r>
                <a:endParaRPr lang="en-US" altLang="ko-KR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ko-KR" altLang="en-US" b="1" dirty="0" smtClean="0">
                    <a:ea typeface="08서울한강체 L" pitchFamily="18" charset="-127"/>
                  </a:rPr>
                  <a:t>모든 가설에 대한 </a:t>
                </a:r>
                <a:r>
                  <a:rPr lang="en-US" altLang="ko-KR" b="1" dirty="0" smtClean="0">
                    <a:ea typeface="08서울한강체 L" pitchFamily="18" charset="-127"/>
                  </a:rPr>
                  <a:t>predictions</a:t>
                </a:r>
                <a:r>
                  <a:rPr lang="ko-KR" altLang="en-US" b="1" dirty="0" smtClean="0">
                    <a:ea typeface="08서울한강체 L" pitchFamily="18" charset="-127"/>
                  </a:rPr>
                  <a:t>를 </a:t>
                </a:r>
                <a:r>
                  <a:rPr lang="en-US" altLang="ko-KR" b="1" dirty="0" smtClean="0">
                    <a:ea typeface="08서울한강체 L" pitchFamily="18" charset="-127"/>
                  </a:rPr>
                  <a:t>Average</a:t>
                </a:r>
                <a:r>
                  <a:rPr lang="ko-KR" altLang="en-US" b="1" dirty="0" smtClean="0">
                    <a:ea typeface="08서울한강체 L" pitchFamily="18" charset="-127"/>
                  </a:rPr>
                  <a:t>함</a:t>
                </a:r>
                <a:r>
                  <a:rPr lang="en-US" altLang="ko-KR" b="1" dirty="0" smtClean="0">
                    <a:ea typeface="08서울한강체 L" pitchFamily="18" charset="-127"/>
                  </a:rPr>
                  <a:t>.</a:t>
                </a:r>
                <a:endParaRPr lang="en-US" altLang="ko-KR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b="1" dirty="0" smtClean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572" t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14</a:t>
            </a:fld>
            <a:r>
              <a:rPr lang="ko-KR" altLang="en-US" dirty="0" smtClean="0"/>
              <a:t>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82154" y="5013176"/>
                <a:ext cx="8928992" cy="129614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 smtClean="0">
                    <a:solidFill>
                      <a:schemeClr val="tx1"/>
                    </a:solidFill>
                    <a:ea typeface="08서울한강체 L" pitchFamily="18" charset="-127"/>
                  </a:rPr>
                  <a:t>P(y </a:t>
                </a:r>
                <a14:m>
                  <m:oMath xmlns:m="http://schemas.openxmlformats.org/officeDocument/2006/math">
                    <m:r>
                      <a:rPr lang="en-US" altLang="ko-KR" sz="3200" b="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altLang="ko-KR" sz="3200" dirty="0">
                    <a:solidFill>
                      <a:schemeClr val="tx1"/>
                    </a:solidFill>
                    <a:ea typeface="08서울한강체 L" pitchFamily="18" charset="-127"/>
                  </a:rPr>
                  <a:t> </a:t>
                </a:r>
                <a:r>
                  <a:rPr lang="en-US" altLang="ko-KR" sz="3200" dirty="0" err="1">
                    <a:solidFill>
                      <a:schemeClr val="tx1"/>
                    </a:solidFill>
                    <a:ea typeface="08서울한강체 L" pitchFamily="18" charset="-127"/>
                  </a:rPr>
                  <a:t>C|x</a:t>
                </a:r>
                <a:r>
                  <a:rPr lang="en-US" altLang="ko-KR" sz="3200" dirty="0">
                    <a:solidFill>
                      <a:schemeClr val="tx1"/>
                    </a:solidFill>
                    <a:ea typeface="08서울한강체 L" pitchFamily="18" charset="-127"/>
                  </a:rPr>
                  <a:t>) </a:t>
                </a:r>
                <a:r>
                  <a:rPr lang="en-US" altLang="ko-KR" sz="3200" i="1" dirty="0">
                    <a:solidFill>
                      <a:schemeClr val="tx1"/>
                    </a:solidFill>
                    <a:ea typeface="08서울한강체 L" pitchFamily="18" charset="-127"/>
                  </a:rPr>
                  <a:t>=</a:t>
                </a:r>
                <a:r>
                  <a:rPr lang="en-US" altLang="ko-KR" sz="3200" i="1" dirty="0" smtClean="0">
                    <a:solidFill>
                      <a:schemeClr val="tx1"/>
                    </a:solidFill>
                    <a:ea typeface="08서울한강체 L" pitchFamily="18" charset="-12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/>
                            <a:ea typeface="08서울한강체 L" pitchFamily="18" charset="-127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altLang="ko-KR" sz="2800">
                            <a:solidFill>
                              <a:schemeClr val="tx1"/>
                            </a:solidFill>
                            <a:ea typeface="08서울한강체 L" pitchFamily="18" charset="-127"/>
                          </a:rPr>
                          <m:t>∋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08서울한강체 L" pitchFamily="18" charset="-127"/>
                          </a:rPr>
                          <m:t>𝑦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08서울한강체 L" pitchFamily="18" charset="-127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08서울한강체 L" pitchFamily="18" charset="-127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h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|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ko-KR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54" y="5013176"/>
                <a:ext cx="8928992" cy="129614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그룹 21"/>
          <p:cNvGrpSpPr/>
          <p:nvPr/>
        </p:nvGrpSpPr>
        <p:grpSpPr>
          <a:xfrm>
            <a:off x="5961112" y="1184833"/>
            <a:ext cx="3240360" cy="2268846"/>
            <a:chOff x="4808984" y="2087950"/>
            <a:chExt cx="3240360" cy="2268846"/>
          </a:xfrm>
        </p:grpSpPr>
        <p:sp>
          <p:nvSpPr>
            <p:cNvPr id="23" name="직사각형 22"/>
            <p:cNvSpPr/>
            <p:nvPr/>
          </p:nvSpPr>
          <p:spPr>
            <a:xfrm>
              <a:off x="4808984" y="2412580"/>
              <a:ext cx="3240360" cy="194421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808984" y="2087950"/>
              <a:ext cx="56581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>
                      <a:lumMod val="75000"/>
                    </a:schemeClr>
                  </a:solidFill>
                </a:rPr>
                <a:t>H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24638" y="2567513"/>
              <a:ext cx="47273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1"/>
                  </a:solidFill>
                </a:rPr>
                <a:t>h2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739401" y="3671278"/>
              <a:ext cx="47273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h1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432594" y="2451307"/>
              <a:ext cx="47273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4"/>
                  </a:solidFill>
                </a:rPr>
                <a:t>h</a:t>
              </a:r>
              <a:r>
                <a:rPr lang="en-US" altLang="ko-KR" b="1" dirty="0">
                  <a:solidFill>
                    <a:schemeClr val="accent4"/>
                  </a:solidFill>
                </a:rPr>
                <a:t>3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6235908" y="1797495"/>
            <a:ext cx="1368152" cy="136815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X1</a:t>
            </a:r>
          </a:p>
          <a:p>
            <a:r>
              <a:rPr lang="en-US" altLang="ko-KR" dirty="0" smtClean="0"/>
              <a:t>      X2</a:t>
            </a:r>
          </a:p>
          <a:p>
            <a:r>
              <a:rPr lang="en-US" altLang="ko-KR" dirty="0" smtClean="0"/>
              <a:t>   X3</a:t>
            </a:r>
          </a:p>
          <a:p>
            <a:r>
              <a:rPr lang="en-US" altLang="ko-KR" dirty="0" smtClean="0"/>
              <a:t>X4…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723284" y="1797495"/>
            <a:ext cx="1368152" cy="136815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X11</a:t>
            </a:r>
          </a:p>
          <a:p>
            <a:r>
              <a:rPr lang="en-US" altLang="ko-KR" dirty="0" smtClean="0"/>
              <a:t>    X12</a:t>
            </a:r>
          </a:p>
          <a:p>
            <a:r>
              <a:rPr lang="en-US" altLang="ko-KR" dirty="0" smtClean="0"/>
              <a:t>X13 …</a:t>
            </a:r>
            <a:endParaRPr lang="ko-KR" altLang="en-US" dirty="0"/>
          </a:p>
        </p:txBody>
      </p:sp>
      <p:sp>
        <p:nvSpPr>
          <p:cNvPr id="30" name="타원 29"/>
          <p:cNvSpPr/>
          <p:nvPr/>
        </p:nvSpPr>
        <p:spPr>
          <a:xfrm>
            <a:off x="6609184" y="2162578"/>
            <a:ext cx="864096" cy="648072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/>
              <p:cNvSpPr/>
              <p:nvPr/>
            </p:nvSpPr>
            <p:spPr>
              <a:xfrm>
                <a:off x="5961112" y="1509462"/>
                <a:ext cx="3384376" cy="19442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ko-KR" sz="1600" b="1" dirty="0" smtClean="0">
                    <a:solidFill>
                      <a:prstClr val="black"/>
                    </a:solidFill>
                    <a:ea typeface="08서울한강체 L" pitchFamily="18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6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16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={</m:t>
                        </m:r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  <m:r>
                      <a:rPr lang="en-US" altLang="ko-KR" sz="1600" b="1" i="1">
                        <a:solidFill>
                          <a:prstClr val="black"/>
                        </a:solidFill>
                        <a:latin typeface="Cambria Math"/>
                        <a:ea typeface="08서울한강체 L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ko-KR" sz="1600" b="1" dirty="0">
                    <a:solidFill>
                      <a:prstClr val="black"/>
                    </a:solidFill>
                    <a:ea typeface="08서울한강체 L" pitchFamily="18" charset="-127"/>
                  </a:rPr>
                  <a:t>}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𝒄</m:t>
                        </m:r>
                      </m:e>
                      <m:sub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  <m:r>
                          <a:rPr lang="en-US" altLang="ko-KR" sz="1600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1400" dirty="0"/>
                  <a:t>     </a:t>
                </a:r>
                <a:r>
                  <a:rPr lang="en-US" altLang="ko-KR" sz="1400" dirty="0" smtClean="0"/>
                  <a:t>   </a:t>
                </a:r>
                <a:endParaRPr lang="en-US" altLang="ko-KR" sz="1400" dirty="0"/>
              </a:p>
              <a:p>
                <a:r>
                  <a:rPr lang="en-US" altLang="ko-KR" sz="1600" b="1" dirty="0" smtClean="0">
                    <a:ea typeface="08서울한강체 L" pitchFamily="18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  <m:r>
                      <a:rPr lang="en-US" altLang="ko-KR" sz="1600" b="1" i="1">
                        <a:latin typeface="Cambria Math"/>
                        <a:ea typeface="08서울한강체 L" pitchFamily="18" charset="-127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600" b="1" i="1" smtClean="0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08서울한강체 L" pitchFamily="18" charset="-127"/>
                                  </a:rPr>
                                  <m:t>𝟒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}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} 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sz="1600" b="1" dirty="0">
                    <a:ea typeface="08서울한강체 L" pitchFamily="18" charset="-127"/>
                  </a:rPr>
                  <a:t>	</a:t>
                </a:r>
              </a:p>
              <a:p>
                <a:r>
                  <a:rPr lang="en-US" altLang="ko-KR" sz="1600" b="1" dirty="0" smtClean="0">
                    <a:ea typeface="08서울한강체 L" pitchFamily="18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={</m:t>
                        </m:r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𝟏𝟏</m:t>
                        </m:r>
                      </m:sub>
                    </m:sSub>
                    <m:r>
                      <a:rPr lang="en-US" altLang="ko-KR" sz="1600" b="1" i="1">
                        <a:latin typeface="Cambria Math"/>
                        <a:ea typeface="08서울한강체 L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𝟏𝟐</m:t>
                        </m:r>
                      </m:sub>
                    </m:sSub>
                    <m:r>
                      <a:rPr lang="en-US" altLang="ko-KR" sz="1600" b="1" i="1">
                        <a:latin typeface="Cambria Math"/>
                        <a:ea typeface="08서울한강체 L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altLang="ko-KR" sz="1600" b="1" dirty="0">
                    <a:ea typeface="08서울한강체 L" pitchFamily="18" charset="-127"/>
                  </a:rPr>
                  <a:t>}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𝒄</m:t>
                        </m:r>
                      </m:e>
                      <m:sub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𝟑</m:t>
                        </m:r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</m:sub>
                    </m:sSub>
                  </m:oMath>
                </a14:m>
                <a:endParaRPr lang="en-US" altLang="ko-KR" sz="1600" b="1" i="1" dirty="0" smtClean="0">
                  <a:ea typeface="08서울한강체 L" pitchFamily="18" charset="-127"/>
                </a:endParaRPr>
              </a:p>
              <a:p>
                <a:r>
                  <a:rPr lang="en-US" altLang="ko-KR" sz="1600" b="1" dirty="0" smtClean="0">
                    <a:ea typeface="08서울한강체 L" pitchFamily="18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</m:e>
                      <m:sub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𝟒</m:t>
                        </m:r>
                      </m:sub>
                    </m:sSub>
                    <m:r>
                      <a:rPr lang="en-US" altLang="ko-KR" sz="1600" b="1" i="1">
                        <a:latin typeface="Cambria Math"/>
                        <a:ea typeface="08서울한강체 L" pitchFamily="18" charset="-127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6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600" b="1" i="1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sz="1600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08서울한강체 L" pitchFamily="18" charset="-127"/>
                                  </a:rPr>
                                  <m:t>𝟒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}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      </m:t>
                            </m:r>
                            <m:r>
                              <a:rPr lang="en-US" altLang="ko-KR" sz="1600" b="1" i="1" smtClean="0">
                                <a:latin typeface="Cambria Math"/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     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} 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      </m:t>
                            </m:r>
                            <m:r>
                              <a:rPr lang="en-US" altLang="ko-KR" sz="1600" b="1" i="1" smtClean="0">
                                <a:latin typeface="Cambria Math"/>
                                <a:ea typeface="08서울한강체 L" pitchFamily="18" charset="-127"/>
                              </a:rPr>
                              <m:t>   </m:t>
                            </m:r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    </m:t>
                            </m:r>
                          </m:e>
                          <m:e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𝟏𝟏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𝟏𝟐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𝟏𝟑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} 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sz="1600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sz="16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𝟑</m:t>
                                </m:r>
                                <m:r>
                                  <a:rPr lang="en-US" altLang="ko-KR" sz="1600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</m:e>
                        </m:eqArr>
                        <m:r>
                          <a:rPr lang="en-US" altLang="ko-KR" sz="1600" b="1" i="1">
                            <a:latin typeface="Cambria Math"/>
                            <a:ea typeface="08서울한강체 L" pitchFamily="18" charset="-127"/>
                          </a:rPr>
                          <m:t>  </m:t>
                        </m:r>
                      </m:e>
                    </m:d>
                  </m:oMath>
                </a14:m>
                <a:endParaRPr lang="en-US" altLang="ko-KR" sz="1600" b="1" dirty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1" name="직사각형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112" y="1509462"/>
                <a:ext cx="3384376" cy="1944217"/>
              </a:xfrm>
              <a:prstGeom prst="rect">
                <a:avLst/>
              </a:prstGeom>
              <a:blipFill rotWithShape="1">
                <a:blip r:embed="rId4"/>
                <a:stretch>
                  <a:fillRect t="-2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94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  <a:t>The Bayesian </a:t>
            </a:r>
            <a:b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</a:br>
            <a: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  <a:t>Generalization Framework</a:t>
            </a:r>
            <a:endParaRPr lang="ko-KR" altLang="en-US" i="1" dirty="0">
              <a:latin typeface="08서울한강체 L" pitchFamily="18" charset="-127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Prior</a:t>
            </a:r>
          </a:p>
          <a:p>
            <a:pPr marL="0" indent="0">
              <a:buNone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514350" indent="-514350">
              <a:buAutoNum type="arabicParenR"/>
            </a:pP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Uniform Distribution (Shepard, 1987)</a:t>
            </a:r>
          </a:p>
          <a:p>
            <a:pPr marL="514350" indent="-514350">
              <a:buAutoNum type="arabicParenR"/>
            </a:pP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A Stochastic Process over Structures(Kemp &amp; </a:t>
            </a:r>
            <a:r>
              <a:rPr lang="en-US" altLang="ko-KR" b="1" dirty="0" err="1" smtClean="0">
                <a:latin typeface="08서울한강체 L" pitchFamily="18" charset="-127"/>
                <a:ea typeface="08서울한강체 L" pitchFamily="18" charset="-127"/>
              </a:rPr>
              <a:t>Tenenbaum</a:t>
            </a: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, 2009)</a:t>
            </a:r>
          </a:p>
          <a:p>
            <a:pPr marL="514350" indent="-514350">
              <a:buAutoNum type="arabicParenR"/>
            </a:pP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And so on.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9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>
                <a:latin typeface="08서울한강체 L" pitchFamily="18" charset="-127"/>
                <a:ea typeface="08서울한강체 L" pitchFamily="18" charset="-127"/>
              </a:rPr>
              <a:t>The Bayesian </a:t>
            </a:r>
            <a:br>
              <a:rPr lang="en-US" altLang="ko-KR" i="1" dirty="0">
                <a:latin typeface="08서울한강체 L" pitchFamily="18" charset="-127"/>
                <a:ea typeface="08서울한강체 L" pitchFamily="18" charset="-127"/>
              </a:rPr>
            </a:br>
            <a:r>
              <a:rPr lang="en-US" altLang="ko-KR" i="1" dirty="0">
                <a:latin typeface="08서울한강체 L" pitchFamily="18" charset="-127"/>
                <a:ea typeface="08서울한강체 L" pitchFamily="18" charset="-127"/>
              </a:rPr>
              <a:t>Generalization Framework</a:t>
            </a:r>
            <a:endParaRPr lang="ko-KR" altLang="en-US" i="1" dirty="0">
              <a:latin typeface="08서울한강체 L" pitchFamily="18" charset="-127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Likelihood(</a:t>
            </a:r>
            <a:r>
              <a:rPr lang="en-US" altLang="ko-KR" b="1" dirty="0" err="1" smtClean="0">
                <a:latin typeface="08서울한강체 L" pitchFamily="18" charset="-127"/>
                <a:ea typeface="08서울한강체 L" pitchFamily="18" charset="-127"/>
              </a:rPr>
              <a:t>Tenebaum</a:t>
            </a: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 and Griffiths(2001))</a:t>
            </a: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  <a:p>
            <a:pPr marL="514350" indent="-514350">
              <a:buAutoNum type="arabicParenR"/>
            </a:pP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Weak Sampling</a:t>
            </a:r>
          </a:p>
          <a:p>
            <a:pPr marL="514350" indent="-514350">
              <a:buAutoNum type="arabicParenR"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514350" indent="-514350">
              <a:buAutoNum type="arabicParenR"/>
            </a:pP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  <a:p>
            <a:pPr marL="514350" indent="-514350">
              <a:buAutoNum type="arabicParenR"/>
            </a:pP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Strong Sampling</a:t>
            </a:r>
          </a:p>
          <a:p>
            <a:pPr marL="514350" indent="-514350">
              <a:buAutoNum type="arabicParenR"/>
            </a:pP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  <a:p>
            <a:pPr marL="514350" indent="-514350">
              <a:buAutoNum type="arabicParenR"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ko-KR" altLang="en-US" sz="2200" b="1" dirty="0" smtClean="0">
                <a:latin typeface="08서울한강체 L" pitchFamily="18" charset="-127"/>
                <a:ea typeface="08서울한강체 L" pitchFamily="18" charset="-127"/>
              </a:rPr>
              <a:t>      각 </a:t>
            </a:r>
            <a:r>
              <a:rPr lang="en-US" altLang="ko-KR" sz="2200" b="1" dirty="0">
                <a:latin typeface="08서울한강체 L" pitchFamily="18" charset="-127"/>
                <a:ea typeface="08서울한강체 L" pitchFamily="18" charset="-127"/>
              </a:rPr>
              <a:t>Objects</a:t>
            </a:r>
            <a:r>
              <a:rPr lang="ko-KR" altLang="en-US" sz="2200" b="1" dirty="0">
                <a:latin typeface="08서울한강체 L" pitchFamily="18" charset="-127"/>
                <a:ea typeface="08서울한강체 L" pitchFamily="18" charset="-127"/>
              </a:rPr>
              <a:t>들은 각 가설로부터 랜덤적으로 </a:t>
            </a:r>
            <a:r>
              <a:rPr lang="en-US" altLang="ko-KR" sz="2200" b="1" dirty="0" smtClean="0">
                <a:latin typeface="08서울한강체 L" pitchFamily="18" charset="-127"/>
                <a:ea typeface="08서울한강체 L" pitchFamily="18" charset="-127"/>
              </a:rPr>
              <a:t>Uniformly </a:t>
            </a:r>
            <a:r>
              <a:rPr lang="en-US" altLang="ko-KR" sz="2200" b="1" dirty="0">
                <a:latin typeface="08서울한강체 L" pitchFamily="18" charset="-127"/>
                <a:ea typeface="08서울한강체 L" pitchFamily="18" charset="-127"/>
              </a:rPr>
              <a:t>generated</a:t>
            </a:r>
          </a:p>
          <a:p>
            <a:pPr marL="0" indent="0">
              <a:buNone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514350" indent="-514350">
              <a:buAutoNum type="arabicParenR"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50" y="2852936"/>
            <a:ext cx="655272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4725144"/>
            <a:ext cx="6258524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11" y="2298944"/>
            <a:ext cx="8243021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3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  <a:t>The Bayesian </a:t>
            </a:r>
            <a:b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</a:br>
            <a: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  <a:t>Generalization Framework</a:t>
            </a:r>
            <a:endParaRPr lang="ko-KR" altLang="en-US" i="1" dirty="0">
              <a:latin typeface="08서울한강체 L" pitchFamily="18" charset="-127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b="1" dirty="0" smtClean="0">
                    <a:latin typeface="08서울한강체 L" pitchFamily="18" charset="-127"/>
                    <a:ea typeface="08서울한강체 L" pitchFamily="18" charset="-127"/>
                  </a:rPr>
                  <a:t>Likelihood : Strong Sampling</a:t>
                </a:r>
              </a:p>
              <a:p>
                <a:pPr marL="0" indent="0">
                  <a:buNone/>
                </a:pPr>
                <a:r>
                  <a:rPr lang="en-US" altLang="ko-KR" b="1" dirty="0" smtClean="0">
                    <a:latin typeface="08서울한강체 L" pitchFamily="18" charset="-127"/>
                    <a:ea typeface="08서울한강체 L" pitchFamily="18" charset="-127"/>
                  </a:rPr>
                  <a:t>P(</a:t>
                </a:r>
                <a:r>
                  <a:rPr lang="en-US" altLang="ko-KR" b="1" dirty="0" err="1" smtClean="0">
                    <a:latin typeface="08서울한강체 L" pitchFamily="18" charset="-127"/>
                    <a:ea typeface="08서울한강체 L" pitchFamily="18" charset="-127"/>
                  </a:rPr>
                  <a:t>x|h</a:t>
                </a:r>
                <a:r>
                  <a:rPr lang="en-US" altLang="ko-KR" b="1" dirty="0" smtClean="0">
                    <a:latin typeface="08서울한강체 L" pitchFamily="18" charset="-127"/>
                    <a:ea typeface="08서울한강체 L" pitchFamily="18" charset="-127"/>
                  </a:rPr>
                  <a:t>)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/|</m:t>
                                </m:r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𝒉</m:t>
                                </m:r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𝒏</m:t>
                                </m:r>
                              </m:sup>
                            </m:sSup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           </m:t>
                            </m:r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𝒊𝒇</m:t>
                            </m:r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𝒙</m:t>
                            </m:r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 ∁ </m:t>
                            </m:r>
                            <m:r>
                              <a:rPr lang="en-US" altLang="ko-KR" b="1" i="1" smtClean="0">
                                <a:latin typeface="Cambria Math"/>
                                <a:ea typeface="Cambria Math"/>
                              </a:rPr>
                              <m:t>𝒉</m:t>
                            </m:r>
                          </m:e>
                          <m:e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𝟎</m:t>
                            </m:r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              </m:t>
                            </m:r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𝒐𝒕𝒉𝒆𝒓𝒘𝒊𝒔𝒆</m:t>
                            </m:r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altLang="ko-KR" b="1" dirty="0" smtClean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b="1" dirty="0" smtClean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b="1" dirty="0" smtClean="0">
                    <a:latin typeface="08서울한강체 L" pitchFamily="18" charset="-127"/>
                    <a:ea typeface="08서울한강체 L" pitchFamily="18" charset="-127"/>
                  </a:rPr>
                  <a:t>Size Principle : If |H|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↑</m:t>
                    </m:r>
                  </m:oMath>
                </a14:m>
                <a:r>
                  <a:rPr lang="en-US" altLang="ko-KR" b="1" dirty="0" smtClean="0">
                    <a:latin typeface="08서울한강체 L" pitchFamily="18" charset="-127"/>
                    <a:ea typeface="08서울한강체 L" pitchFamily="18" charset="-127"/>
                  </a:rPr>
                  <a:t>     then     L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↓</m:t>
                    </m:r>
                  </m:oMath>
                </a14:m>
                <a:endParaRPr lang="en-US" altLang="ko-KR" b="1" dirty="0" smtClean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b="1" dirty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  <a:r>
                  <a:rPr lang="en-US" altLang="ko-KR" b="1" dirty="0" smtClean="0">
                    <a:latin typeface="08서울한강체 L" pitchFamily="18" charset="-127"/>
                    <a:ea typeface="08서울한강체 L" pitchFamily="18" charset="-127"/>
                  </a:rPr>
                  <a:t>                    If |H|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↓</m:t>
                    </m:r>
                  </m:oMath>
                </a14:m>
                <a:r>
                  <a:rPr lang="en-US" altLang="ko-KR" b="1" dirty="0" smtClean="0">
                    <a:latin typeface="08서울한강체 L" pitchFamily="18" charset="-127"/>
                    <a:ea typeface="08서울한강체 L" pitchFamily="18" charset="-127"/>
                  </a:rPr>
                  <a:t>     then     L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↑</m:t>
                    </m:r>
                  </m:oMath>
                </a14:m>
                <a:endParaRPr lang="en-US" altLang="ko-KR" b="1" dirty="0" smtClean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b="1" dirty="0" smtClean="0">
                  <a:latin typeface="08서울한강체 L" pitchFamily="18" charset="-127"/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9" t="-17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>
                <a:latin typeface="+mn-lt"/>
                <a:ea typeface="08서울한강체 L" pitchFamily="18" charset="-127"/>
              </a:rPr>
              <a:t>Why Strong Sampling?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30" y="1371600"/>
            <a:ext cx="79248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50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>
                <a:latin typeface="+mn-lt"/>
                <a:ea typeface="08서울한강체 L" pitchFamily="18" charset="-127"/>
              </a:rPr>
              <a:t>Why Strong Sampling?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6" y="1556792"/>
            <a:ext cx="817245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55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Introduction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2800" b="1" dirty="0" smtClean="0">
              <a:ea typeface="08서울한강체 L" pitchFamily="18" charset="-127"/>
            </a:endParaRPr>
          </a:p>
          <a:p>
            <a:pPr marL="0" indent="0" algn="ctr">
              <a:buNone/>
            </a:pPr>
            <a:endParaRPr lang="en-US" altLang="ko-KR" sz="2800" b="1" dirty="0" smtClean="0">
              <a:ea typeface="08서울한강체 L" pitchFamily="18" charset="-127"/>
            </a:endParaRPr>
          </a:p>
          <a:p>
            <a:pPr marL="0" indent="0" algn="ctr">
              <a:buNone/>
            </a:pPr>
            <a:r>
              <a:rPr lang="en-US" altLang="ko-KR" sz="2800" b="1" dirty="0" smtClean="0">
                <a:ea typeface="08서울한강체 L" pitchFamily="18" charset="-127"/>
              </a:rPr>
              <a:t>                                   </a:t>
            </a:r>
            <a:r>
              <a:rPr lang="en-US" altLang="ko-KR" sz="2400" b="1" dirty="0" smtClean="0">
                <a:ea typeface="08서울한강체 L" pitchFamily="18" charset="-127"/>
              </a:rPr>
              <a:t>What is the name(concept)</a:t>
            </a:r>
          </a:p>
          <a:p>
            <a:pPr marL="0" indent="0" algn="ctr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                                       of this object?</a:t>
            </a:r>
          </a:p>
          <a:p>
            <a:pPr marL="0" indent="0" algn="ctr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                      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93100" y="1772816"/>
            <a:ext cx="4326252" cy="3816424"/>
            <a:chOff x="2783524" y="1916832"/>
            <a:chExt cx="4326252" cy="381642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524" y="1916832"/>
              <a:ext cx="4326252" cy="3816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타원 7"/>
            <p:cNvSpPr/>
            <p:nvPr/>
          </p:nvSpPr>
          <p:spPr>
            <a:xfrm>
              <a:off x="5961112" y="3429000"/>
              <a:ext cx="936104" cy="864096"/>
            </a:xfrm>
            <a:prstGeom prst="ellipse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49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>
                <a:latin typeface="+mn-lt"/>
                <a:ea typeface="08서울한강체 L" pitchFamily="18" charset="-127"/>
              </a:rPr>
              <a:t>Why Strong Sampling?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 smtClean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556792"/>
            <a:ext cx="79629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717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Contents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4400" b="1" dirty="0">
                <a:ea typeface="08서울한강체 L" pitchFamily="18" charset="-127"/>
              </a:rPr>
              <a:t>3</a:t>
            </a:r>
            <a:r>
              <a:rPr lang="en-US" altLang="ko-KR" sz="4400" b="1" dirty="0" smtClean="0">
                <a:ea typeface="08서울한강체 L" pitchFamily="18" charset="-127"/>
              </a:rPr>
              <a:t>. Hierarchical Clustering</a:t>
            </a:r>
          </a:p>
          <a:p>
            <a:pPr marL="0" indent="0">
              <a:buNone/>
            </a:pPr>
            <a:r>
              <a:rPr lang="en-US" altLang="ko-KR" sz="4400" b="1" dirty="0">
                <a:ea typeface="08서울한강체 L" pitchFamily="18" charset="-127"/>
              </a:rPr>
              <a:t>  </a:t>
            </a:r>
            <a:r>
              <a:rPr lang="en-US" altLang="ko-KR" sz="4400" b="1" dirty="0" smtClean="0">
                <a:ea typeface="08서울한강체 L" pitchFamily="18" charset="-127"/>
                <a:sym typeface="Wingdings" pitchFamily="2" charset="2"/>
              </a:rPr>
              <a:t> Bayesian Inference</a:t>
            </a:r>
            <a:endParaRPr lang="en-US" altLang="ko-KR" sz="4400" b="1" dirty="0" smtClean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EX) Hierarchical Clustering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56" y="1484784"/>
            <a:ext cx="6390109" cy="4770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54" y="1916832"/>
            <a:ext cx="235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192" y="2411650"/>
            <a:ext cx="1074863" cy="384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321" y="2503790"/>
            <a:ext cx="1006388" cy="2307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34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Word Learning as Bayesian Inference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50691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b="1" dirty="0" err="1" smtClean="0">
                <a:ea typeface="08서울한강체 L" pitchFamily="18" charset="-127"/>
              </a:rPr>
              <a:t>Xu</a:t>
            </a:r>
            <a:r>
              <a:rPr lang="en-US" altLang="ko-KR" b="1" dirty="0" smtClean="0">
                <a:ea typeface="08서울한강체 L" pitchFamily="18" charset="-127"/>
              </a:rPr>
              <a:t> and </a:t>
            </a:r>
            <a:r>
              <a:rPr lang="en-US" altLang="ko-KR" b="1" dirty="0" err="1" smtClean="0">
                <a:ea typeface="08서울한강체 L" pitchFamily="18" charset="-127"/>
              </a:rPr>
              <a:t>Tenenbaum</a:t>
            </a:r>
            <a:r>
              <a:rPr lang="en-US" altLang="ko-KR" b="1" dirty="0" smtClean="0">
                <a:ea typeface="08서울한강체 L" pitchFamily="18" charset="-127"/>
              </a:rPr>
              <a:t>(2007)</a:t>
            </a:r>
          </a:p>
          <a:p>
            <a:pPr marL="0" indent="0">
              <a:buNone/>
            </a:pPr>
            <a:r>
              <a:rPr lang="en-US" altLang="ko-KR" b="1" dirty="0" smtClean="0">
                <a:ea typeface="08서울한강체 L" pitchFamily="18" charset="-127"/>
              </a:rPr>
              <a:t>Hierarchical Clustering </a:t>
            </a:r>
            <a:r>
              <a:rPr lang="ko-KR" altLang="en-US" b="1" dirty="0" smtClean="0">
                <a:ea typeface="08서울한강체 L" pitchFamily="18" charset="-127"/>
              </a:rPr>
              <a:t>이용</a:t>
            </a:r>
            <a:endParaRPr lang="en-US" altLang="ko-KR" b="1" dirty="0" smtClean="0">
              <a:ea typeface="08서울한강체 L" pitchFamily="18" charset="-127"/>
            </a:endParaRPr>
          </a:p>
          <a:p>
            <a:pPr>
              <a:buFont typeface="Arial" charset="0"/>
              <a:buChar char="•"/>
            </a:pPr>
            <a:endParaRPr lang="en-US" altLang="ko-KR" b="1" dirty="0" smtClean="0">
              <a:ea typeface="08서울한강체 L" pitchFamily="18" charset="-127"/>
            </a:endParaRPr>
          </a:p>
          <a:p>
            <a:pPr>
              <a:buFont typeface="Arial" charset="0"/>
              <a:buChar char="•"/>
            </a:pPr>
            <a:r>
              <a:rPr lang="en-US" altLang="ko-KR" b="1" dirty="0" smtClean="0">
                <a:ea typeface="08서울한강체 L" pitchFamily="18" charset="-127"/>
              </a:rPr>
              <a:t>15 images per concept</a:t>
            </a:r>
          </a:p>
          <a:p>
            <a:pPr>
              <a:buFont typeface="Arial" charset="0"/>
              <a:buChar char="•"/>
            </a:pPr>
            <a:r>
              <a:rPr lang="en-US" altLang="ko-KR" b="1" dirty="0" smtClean="0">
                <a:ea typeface="08서울한강체 L" pitchFamily="18" charset="-127"/>
              </a:rPr>
              <a:t>Pair of 2 objects</a:t>
            </a:r>
          </a:p>
          <a:p>
            <a:pPr marL="0" indent="0">
              <a:buNone/>
            </a:pPr>
            <a:r>
              <a:rPr lang="en-US" altLang="ko-KR" b="1" dirty="0">
                <a:ea typeface="08서울한강체 L" pitchFamily="18" charset="-127"/>
              </a:rPr>
              <a:t> </a:t>
            </a:r>
            <a:r>
              <a:rPr lang="en-US" altLang="ko-KR" b="1" dirty="0" smtClean="0">
                <a:ea typeface="08서울한강체 L" pitchFamily="18" charset="-127"/>
              </a:rPr>
              <a:t>  403</a:t>
            </a:r>
            <a:r>
              <a:rPr lang="ko-KR" altLang="en-US" b="1" dirty="0" smtClean="0">
                <a:ea typeface="08서울한강체 L" pitchFamily="18" charset="-127"/>
              </a:rPr>
              <a:t>회 유사 판단</a:t>
            </a:r>
            <a:endParaRPr lang="en-US" altLang="ko-KR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ea typeface="08서울한강체 L" pitchFamily="18" charset="-127"/>
              </a:rPr>
              <a:t>(1 ~ 9) Scale: 45</a:t>
            </a:r>
            <a:r>
              <a:rPr lang="ko-KR" altLang="en-US" b="1" dirty="0" smtClean="0">
                <a:ea typeface="08서울한강체 L" pitchFamily="18" charset="-127"/>
              </a:rPr>
              <a:t>분 소요</a:t>
            </a:r>
            <a:r>
              <a:rPr lang="en-US" altLang="ko-KR" b="1" dirty="0" smtClean="0">
                <a:ea typeface="08서울한강체 L" pitchFamily="18" charset="-127"/>
              </a:rPr>
              <a:t>..</a:t>
            </a:r>
          </a:p>
          <a:p>
            <a:pPr marL="0" indent="0">
              <a:buNone/>
            </a:pPr>
            <a:endParaRPr lang="en-US" altLang="ko-KR" sz="20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0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1700" b="1" dirty="0" smtClean="0">
                <a:ea typeface="08서울한강체 L" pitchFamily="18" charset="-127"/>
              </a:rPr>
              <a:t>Nodes &lt;- Potential Words(Hypotheses)[Alphabet]</a:t>
            </a:r>
          </a:p>
          <a:p>
            <a:pPr marL="0" indent="0">
              <a:buNone/>
            </a:pPr>
            <a:r>
              <a:rPr lang="en-US" altLang="ko-KR" sz="1700" b="1" dirty="0" smtClean="0">
                <a:ea typeface="08서울한강체 L" pitchFamily="18" charset="-127"/>
              </a:rPr>
              <a:t>Leaves &lt;- the Domain of Possible Objects[Number]</a:t>
            </a:r>
            <a:endParaRPr lang="en-US" altLang="ko-KR" sz="26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b="1" dirty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712496"/>
            <a:ext cx="3960440" cy="459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856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The Bayesian </a:t>
            </a:r>
            <a:br>
              <a:rPr lang="en-US" altLang="ko-KR" i="1" dirty="0" smtClean="0">
                <a:latin typeface="+mn-lt"/>
                <a:ea typeface="08서울한강체 L" pitchFamily="18" charset="-127"/>
              </a:rPr>
            </a:br>
            <a:r>
              <a:rPr lang="en-US" altLang="ko-KR" i="1" dirty="0" smtClean="0">
                <a:latin typeface="+mn-lt"/>
                <a:ea typeface="08서울한강체 L" pitchFamily="18" charset="-127"/>
              </a:rPr>
              <a:t>Generalization Framework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88950" y="1623090"/>
                <a:ext cx="8915400" cy="4997151"/>
              </a:xfr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400" b="1" dirty="0" smtClean="0">
                    <a:latin typeface="08서울한강체 L" pitchFamily="18" charset="-127"/>
                    <a:ea typeface="08서울한강체 L" pitchFamily="18" charset="-127"/>
                  </a:rPr>
                  <a:t>                       </a:t>
                </a: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latin typeface="08서울한강체 L" pitchFamily="18" charset="-127"/>
                    <a:ea typeface="08서울한강체 L" pitchFamily="18" charset="-127"/>
                  </a:rPr>
                  <a:t>  Con 1)                                Con 2)</a:t>
                </a:r>
              </a:p>
              <a:p>
                <a:pPr marL="0" indent="0">
                  <a:buNone/>
                </a:pPr>
                <a:endParaRPr lang="en-US" altLang="ko-KR" sz="2400" b="1" dirty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 smtClean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ko-KR" sz="2400" b="1" dirty="0" smtClean="0">
                    <a:latin typeface="08서울한강체 L" pitchFamily="18" charset="-127"/>
                    <a:ea typeface="08서울한강체 L" pitchFamily="18" charset="-127"/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dirty="0" smtClean="0">
                        <a:latin typeface="Cambria Math"/>
                        <a:ea typeface="Cambria Math"/>
                      </a:rPr>
                      <m:t>≫</m:t>
                    </m:r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dirty="0">
                        <a:latin typeface="Cambria Math"/>
                        <a:ea typeface="Cambria Math"/>
                      </a:rPr>
                      <m:t>≫</m:t>
                    </m:r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ko-KR" sz="2400" b="1" dirty="0" smtClean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  <a:endParaRPr lang="en-US" altLang="ko-KR" sz="2400" b="1" dirty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 smtClean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latin typeface="08서울한강체 L" pitchFamily="18" charset="-127"/>
                    <a:ea typeface="08서울한강체 L" pitchFamily="18" charset="-127"/>
                  </a:rPr>
                  <a:t>  Con 3)                                Con 4) </a:t>
                </a:r>
              </a:p>
              <a:p>
                <a:pPr marL="0" indent="0">
                  <a:buNone/>
                </a:pPr>
                <a:endParaRPr lang="en-US" altLang="ko-KR" sz="2400" b="1" dirty="0">
                  <a:latin typeface="08서울한강체 L" pitchFamily="18" charset="-127"/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7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  <a:r>
                  <a:rPr lang="en-US" altLang="ko-KR" sz="2400" b="1" dirty="0" smtClean="0">
                    <a:latin typeface="08서울한강체 L" pitchFamily="18" charset="-127"/>
                    <a:ea typeface="08서울한강체 L" pitchFamily="18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  <a:r>
                  <a:rPr lang="en-US" altLang="ko-KR" sz="2400" b="1" dirty="0" smtClean="0">
                    <a:latin typeface="08서울한강체 L" pitchFamily="18" charset="-127"/>
                    <a:ea typeface="08서울한강체 L" pitchFamily="18" charset="-127"/>
                  </a:rPr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  <a:r>
                  <a:rPr lang="en-US" altLang="ko-KR" sz="2400" b="1" dirty="0" smtClean="0">
                    <a:latin typeface="08서울한강체 L" pitchFamily="18" charset="-127"/>
                    <a:ea typeface="08서울한강체 L" pitchFamily="18" charset="-127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𝒉</m:t>
                        </m:r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∗</m:t>
                        </m:r>
                      </m:e>
                      <m:sub>
                        <m:r>
                          <a:rPr lang="en-US" altLang="ko-KR" sz="2400" b="1" i="1">
                            <a:latin typeface="Cambria Math"/>
                            <a:ea typeface="08서울한강체 L" pitchFamily="18" charset="-127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08서울한강체 L" pitchFamily="18" charset="-127"/>
                    <a:ea typeface="08서울한강체 L" pitchFamily="18" charset="-127"/>
                  </a:rPr>
                  <a:t> </a:t>
                </a:r>
              </a:p>
              <a:p>
                <a:pPr marL="0" indent="0">
                  <a:buNone/>
                </a:pPr>
                <a:endParaRPr lang="en-US" altLang="ko-KR" sz="2400" b="1" dirty="0" smtClean="0">
                  <a:latin typeface="08서울한강체 L" pitchFamily="18" charset="-127"/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8950" y="1623090"/>
                <a:ext cx="8915400" cy="4997151"/>
              </a:xfr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0" t="1" b="15584"/>
          <a:stretch/>
        </p:blipFill>
        <p:spPr bwMode="auto">
          <a:xfrm>
            <a:off x="5923617" y="1709171"/>
            <a:ext cx="2611815" cy="176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0" r="24713" b="24659"/>
          <a:stretch/>
        </p:blipFill>
        <p:spPr bwMode="auto">
          <a:xfrm>
            <a:off x="1953255" y="1700808"/>
            <a:ext cx="800100" cy="176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2" t="3385" b="33623"/>
          <a:stretch/>
        </p:blipFill>
        <p:spPr bwMode="auto">
          <a:xfrm>
            <a:off x="1789634" y="3978783"/>
            <a:ext cx="2830255" cy="182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673235" y="5325468"/>
            <a:ext cx="903501" cy="479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6" t="15446" b="11523"/>
          <a:stretch/>
        </p:blipFill>
        <p:spPr bwMode="auto">
          <a:xfrm>
            <a:off x="5817095" y="3930362"/>
            <a:ext cx="2880321" cy="187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696716" y="3920264"/>
            <a:ext cx="799500" cy="588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0512" y="1628800"/>
            <a:ext cx="4248472" cy="23015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808984" y="1628801"/>
            <a:ext cx="4365560" cy="229146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81090" y="3930362"/>
            <a:ext cx="4227894" cy="245553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808984" y="3930362"/>
            <a:ext cx="4365560" cy="245553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Word Learning as Bayesian Inference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2492896"/>
            <a:ext cx="406282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740" y="2298799"/>
            <a:ext cx="424947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60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Word Learning as Bayesian Inference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smtClean="0">
                <a:ea typeface="08서울한강체 L" pitchFamily="18" charset="-127"/>
              </a:rPr>
              <a:t>Design and Procedure</a:t>
            </a:r>
          </a:p>
          <a:p>
            <a:pPr marL="0" indent="0">
              <a:buNone/>
            </a:pPr>
            <a:endParaRPr lang="en-US" altLang="ko-KR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ea typeface="08서울한강체 L" pitchFamily="18" charset="-127"/>
              </a:rPr>
              <a:t>Training : 12 Trials (Domains*3, Levels*4)</a:t>
            </a:r>
          </a:p>
          <a:p>
            <a:pPr marL="0" indent="0">
              <a:buNone/>
            </a:pPr>
            <a:r>
              <a:rPr lang="en-US" altLang="ko-KR" b="1" dirty="0">
                <a:ea typeface="08서울한강체 L" pitchFamily="18" charset="-127"/>
              </a:rPr>
              <a:t>	</a:t>
            </a:r>
            <a:r>
              <a:rPr lang="en-US" altLang="ko-KR" b="1" dirty="0" smtClean="0">
                <a:ea typeface="08서울한강체 L" pitchFamily="18" charset="-127"/>
              </a:rPr>
              <a:t>	</a:t>
            </a:r>
          </a:p>
          <a:p>
            <a:pPr marL="0" indent="0">
              <a:buNone/>
            </a:pPr>
            <a:r>
              <a:rPr lang="en-US" altLang="ko-KR" b="1" dirty="0" smtClean="0">
                <a:ea typeface="08서울한강체 L" pitchFamily="18" charset="-127"/>
              </a:rPr>
              <a:t>Each Trials -&gt; </a:t>
            </a:r>
          </a:p>
          <a:p>
            <a:pPr marL="0" indent="0">
              <a:buNone/>
            </a:pPr>
            <a:endParaRPr lang="en-US" altLang="ko-KR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ea typeface="08서울한강체 L" pitchFamily="18" charset="-127"/>
              </a:rPr>
              <a:t>Each Test(sub*2  + Basic*2 + Super*4)</a:t>
            </a:r>
            <a:endParaRPr lang="en-US" altLang="ko-KR" b="1" dirty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Word Learning as Bayesian Inference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600201"/>
                <a:ext cx="8915400" cy="50691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1600" b="1" dirty="0" smtClean="0">
                    <a:ea typeface="08서울한강체 L" pitchFamily="18" charset="-127"/>
                  </a:rPr>
                  <a:t>Nodes </a:t>
                </a:r>
                <a:r>
                  <a:rPr lang="en-US" altLang="ko-KR" sz="1600" b="1" dirty="0">
                    <a:ea typeface="08서울한강체 L" pitchFamily="18" charset="-127"/>
                  </a:rPr>
                  <a:t>&lt;- Potential Words(Hypotheses)[Alphabet]</a:t>
                </a:r>
              </a:p>
              <a:p>
                <a:pPr marL="0" indent="0">
                  <a:buNone/>
                </a:pPr>
                <a:r>
                  <a:rPr lang="en-US" altLang="ko-KR" sz="1600" b="1" dirty="0">
                    <a:ea typeface="08서울한강체 L" pitchFamily="18" charset="-127"/>
                  </a:rPr>
                  <a:t>Leaves &lt;- the Domain of Possible Objects[Number]</a:t>
                </a:r>
              </a:p>
              <a:p>
                <a:pPr marL="0" indent="0">
                  <a:buNone/>
                </a:pPr>
                <a:endParaRPr lang="en-US" altLang="ko-KR" sz="2000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0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1600" b="1" dirty="0">
                    <a:ea typeface="08서울한강체 L" pitchFamily="18" charset="-127"/>
                  </a:rPr>
                  <a:t>Height : Minimal Distance form the node to a leaf</a:t>
                </a:r>
              </a:p>
              <a:p>
                <a:pPr marL="0" indent="0">
                  <a:buNone/>
                </a:pPr>
                <a:endParaRPr lang="en-US" altLang="ko-KR" sz="16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1600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1600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000" b="1" dirty="0">
                    <a:ea typeface="08서울한강체 L" pitchFamily="18" charset="-127"/>
                  </a:rPr>
                  <a:t>Prior P(h)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altLang="ko-KR" sz="2000" b="1" dirty="0">
                    <a:ea typeface="08서울한강체 L" pitchFamily="18" charset="-127"/>
                  </a:rPr>
                  <a:t> height(parent(h)) – height(h</a:t>
                </a:r>
                <a:r>
                  <a:rPr lang="en-US" altLang="ko-KR" sz="2000" b="1" dirty="0" smtClean="0">
                    <a:ea typeface="08서울한강체 L" pitchFamily="18" charset="-127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ko-KR" sz="2000" b="1" dirty="0" smtClean="0">
                    <a:ea typeface="08서울한강체 L" pitchFamily="18" charset="-127"/>
                  </a:rPr>
                  <a:t>        </a:t>
                </a:r>
                <a:r>
                  <a:rPr lang="ko-KR" altLang="en-US" sz="2000" b="1" dirty="0" smtClean="0">
                    <a:ea typeface="08서울한강체 L" pitchFamily="18" charset="-127"/>
                  </a:rPr>
                  <a:t>차이가 클 수록 사전 믿음이 높음</a:t>
                </a:r>
                <a:r>
                  <a:rPr lang="en-US" altLang="ko-KR" sz="2000" b="1" dirty="0">
                    <a:ea typeface="08서울한강체 L" pitchFamily="18" charset="-127"/>
                  </a:rPr>
                  <a:t>!</a:t>
                </a:r>
                <a:endParaRPr lang="en-US" altLang="ko-KR" sz="20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000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000" b="1" dirty="0" smtClean="0">
                    <a:ea typeface="08서울한강체 L" pitchFamily="18" charset="-127"/>
                  </a:rPr>
                  <a:t>Likelihood </a:t>
                </a:r>
                <a:r>
                  <a:rPr lang="en-US" altLang="ko-KR" sz="2000" b="1" dirty="0">
                    <a:ea typeface="08서울한강체 L" pitchFamily="18" charset="-127"/>
                  </a:rPr>
                  <a:t>p(</a:t>
                </a:r>
                <a:r>
                  <a:rPr lang="en-US" altLang="ko-KR" sz="2000" b="1" dirty="0" err="1">
                    <a:ea typeface="08서울한강체 L" pitchFamily="18" charset="-127"/>
                  </a:rPr>
                  <a:t>x|h</a:t>
                </a:r>
                <a:r>
                  <a:rPr lang="en-US" altLang="ko-KR" sz="2000" b="1" dirty="0">
                    <a:ea typeface="08서울한강체 L" pitchFamily="18" charset="-127"/>
                  </a:rPr>
                  <a:t>)</a:t>
                </a:r>
                <a:r>
                  <a:rPr lang="en-US" altLang="ko-KR" sz="2000" b="1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>
                        <a:latin typeface="Cambria Math"/>
                        <a:ea typeface="Cambria Math"/>
                      </a:rPr>
                      <m:t>∝</m:t>
                    </m:r>
                  </m:oMath>
                </a14:m>
                <a:r>
                  <a:rPr lang="en-US" altLang="ko-KR" sz="2000" b="1" dirty="0">
                    <a:ea typeface="08서울한강체 L" pitchFamily="18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b="1" i="1" dirty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b="1" i="1" dirty="0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fPr>
                          <m:num>
                            <m:r>
                              <m:rPr>
                                <m:brk m:alnAt="7"/>
                              </m:rPr>
                              <a:rPr lang="en-US" altLang="ko-KR" sz="2000" b="1" i="1" dirty="0">
                                <a:latin typeface="Cambria Math"/>
                                <a:ea typeface="08서울한강체 L" pitchFamily="18" charset="-127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ko-KR" sz="2000" b="1" i="1" dirty="0">
                                <a:latin typeface="Cambria Math"/>
                                <a:ea typeface="08서울한강체 L" pitchFamily="18" charset="-127"/>
                              </a:rPr>
                              <m:t>𝒉𝒆𝒊𝒈𝒉𝒕</m:t>
                            </m:r>
                            <m:d>
                              <m:dPr>
                                <m:ctrlPr>
                                  <a:rPr lang="en-US" altLang="ko-KR" sz="2000" b="1" i="1" dirty="0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1" i="1" dirty="0">
                                    <a:latin typeface="Cambria Math"/>
                                    <a:ea typeface="08서울한강체 L" pitchFamily="18" charset="-127"/>
                                  </a:rPr>
                                  <m:t>𝒉</m:t>
                                </m:r>
                              </m:e>
                            </m:d>
                            <m:r>
                              <a:rPr lang="en-US" altLang="ko-KR" sz="2000" b="1" i="1" dirty="0">
                                <a:latin typeface="Cambria Math"/>
                                <a:ea typeface="08서울한강체 L" pitchFamily="18" charset="-127"/>
                              </a:rPr>
                              <m:t>+ɛ</m:t>
                            </m:r>
                          </m:den>
                        </m:f>
                      </m:e>
                    </m:d>
                  </m:oMath>
                </a14:m>
                <a:endParaRPr lang="en-US" altLang="ko-KR" sz="20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b="1" dirty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600201"/>
                <a:ext cx="8915400" cy="5069159"/>
              </a:xfrm>
              <a:blipFill rotWithShape="1">
                <a:blip r:embed="rId2"/>
                <a:stretch>
                  <a:fillRect l="-684" t="-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712496"/>
            <a:ext cx="3960440" cy="459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4059351" y="5152782"/>
            <a:ext cx="359134" cy="629544"/>
            <a:chOff x="3923070" y="4838838"/>
            <a:chExt cx="359134" cy="629544"/>
          </a:xfrm>
        </p:grpSpPr>
        <p:sp>
          <p:nvSpPr>
            <p:cNvPr id="15" name="직사각형 14"/>
            <p:cNvSpPr/>
            <p:nvPr/>
          </p:nvSpPr>
          <p:spPr>
            <a:xfrm>
              <a:off x="4138188" y="4838838"/>
              <a:ext cx="144016" cy="1440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n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3923070" y="5252358"/>
              <a:ext cx="180020" cy="2160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4225963" y="5782327"/>
            <a:ext cx="523968" cy="572407"/>
            <a:chOff x="4213008" y="5592897"/>
            <a:chExt cx="523968" cy="572407"/>
          </a:xfrm>
        </p:grpSpPr>
        <p:sp>
          <p:nvSpPr>
            <p:cNvPr id="29" name="직사각형 28"/>
            <p:cNvSpPr/>
            <p:nvPr/>
          </p:nvSpPr>
          <p:spPr>
            <a:xfrm>
              <a:off x="4238918" y="5847062"/>
              <a:ext cx="498058" cy="31824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.05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>
              <a:stCxn id="29" idx="0"/>
            </p:cNvCxnSpPr>
            <p:nvPr/>
          </p:nvCxnSpPr>
          <p:spPr>
            <a:xfrm flipH="1" flipV="1">
              <a:off x="4213008" y="5592897"/>
              <a:ext cx="274939" cy="2541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039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Word Learning as Bayesian Inference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1"/>
            <a:ext cx="8915400" cy="50691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53" y="1628800"/>
            <a:ext cx="58959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3356992"/>
            <a:ext cx="6610350" cy="1562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5085184"/>
            <a:ext cx="636270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7" y="5213771"/>
            <a:ext cx="6594456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5221870"/>
            <a:ext cx="5832648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82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Contents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4400" b="1" dirty="0" smtClean="0">
                <a:ea typeface="08서울한강체 L" pitchFamily="18" charset="-127"/>
              </a:rPr>
              <a:t>4. Word-Net</a:t>
            </a:r>
          </a:p>
          <a:p>
            <a:pPr marL="0" indent="0">
              <a:buNone/>
            </a:pPr>
            <a:r>
              <a:rPr lang="en-US" altLang="ko-KR" sz="4400" b="1" dirty="0">
                <a:ea typeface="08서울한강체 L" pitchFamily="18" charset="-127"/>
              </a:rPr>
              <a:t>  </a:t>
            </a:r>
            <a:r>
              <a:rPr lang="en-US" altLang="ko-KR" sz="4400" b="1" dirty="0" smtClean="0">
                <a:ea typeface="08서울한강체 L" pitchFamily="18" charset="-127"/>
                <a:sym typeface="Wingdings" pitchFamily="2" charset="2"/>
              </a:rPr>
              <a:t> Bayesian Inference</a:t>
            </a:r>
            <a:endParaRPr lang="en-US" altLang="ko-KR" sz="4400" b="1" dirty="0" smtClean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24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Introduction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b="1" dirty="0" smtClean="0">
              <a:ea typeface="08서울한강체 L" pitchFamily="18" charset="-127"/>
            </a:endParaRPr>
          </a:p>
          <a:p>
            <a:pPr marL="0" indent="0" algn="ctr">
              <a:buNone/>
            </a:pPr>
            <a:endParaRPr lang="en-US" altLang="ko-KR" b="1" dirty="0">
              <a:ea typeface="08서울한강체 L" pitchFamily="18" charset="-127"/>
            </a:endParaRPr>
          </a:p>
          <a:p>
            <a:pPr marL="0" indent="0" algn="ctr">
              <a:buNone/>
            </a:pPr>
            <a:endParaRPr lang="en-US" altLang="ko-KR" b="1" dirty="0" smtClean="0">
              <a:ea typeface="08서울한강체 L" pitchFamily="18" charset="-127"/>
            </a:endParaRPr>
          </a:p>
          <a:p>
            <a:pPr marL="0" indent="0" algn="ctr">
              <a:buNone/>
            </a:pPr>
            <a:r>
              <a:rPr lang="en-US" altLang="ko-KR" b="1" dirty="0" smtClean="0">
                <a:ea typeface="08서울한강체 L" pitchFamily="18" charset="-127"/>
              </a:rPr>
              <a:t>Word Learning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113529" y="2492896"/>
            <a:ext cx="5472608" cy="2376264"/>
          </a:xfrm>
          <a:prstGeom prst="ellipse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470154" y="1268760"/>
            <a:ext cx="5112568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accent2"/>
                </a:solidFill>
              </a:rPr>
              <a:t>Generalization</a:t>
            </a:r>
            <a:endParaRPr lang="ko-KR" altLang="en-US" sz="4000" b="1" dirty="0">
              <a:solidFill>
                <a:schemeClr val="accent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36576" y="5157192"/>
            <a:ext cx="7848872" cy="10801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Bayesian Word Learning &lt;- Bayes’ rule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384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Word Learning as Bayesian Inference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21594" y="3429000"/>
            <a:ext cx="747430" cy="5760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 smtClean="0">
                <a:latin typeface="08서울한강체 L" pitchFamily="18" charset="-127"/>
                <a:ea typeface="08서울한강체 L" pitchFamily="18" charset="-127"/>
              </a:rPr>
              <a:t>VS</a:t>
            </a: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348880"/>
            <a:ext cx="3295650" cy="271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5068267"/>
            <a:ext cx="1356196" cy="113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18" y="2344296"/>
            <a:ext cx="3604422" cy="266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34" y="5068268"/>
            <a:ext cx="1027182" cy="1132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63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Large-Scale Word Learning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baseline="15000" dirty="0" smtClean="0">
                <a:latin typeface="08서울한강체 L" pitchFamily="18" charset="-127"/>
                <a:ea typeface="08서울한강체 L" pitchFamily="18" charset="-127"/>
              </a:rPr>
              <a:t>Bayesian Word Learning Model</a:t>
            </a:r>
          </a:p>
          <a:p>
            <a:pPr marL="0" indent="0">
              <a:buNone/>
            </a:pPr>
            <a:endParaRPr lang="en-US" altLang="ko-KR" b="1" baseline="15000" dirty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b="1" baseline="15000" dirty="0" smtClean="0">
                <a:latin typeface="08서울한강체 L" pitchFamily="18" charset="-127"/>
                <a:ea typeface="08서울한강체 L" pitchFamily="18" charset="-127"/>
              </a:rPr>
              <a:t>H &lt;- </a:t>
            </a:r>
            <a:r>
              <a:rPr lang="en-US" altLang="ko-KR" b="1" baseline="15000" dirty="0" err="1" smtClean="0">
                <a:latin typeface="08서울한강체 L" pitchFamily="18" charset="-127"/>
                <a:ea typeface="08서울한강체 L" pitchFamily="18" charset="-127"/>
              </a:rPr>
              <a:t>Wordnet</a:t>
            </a:r>
            <a:r>
              <a:rPr lang="ko-KR" altLang="en-US" b="1" baseline="15000" dirty="0" smtClean="0">
                <a:latin typeface="08서울한강체 L" pitchFamily="18" charset="-127"/>
                <a:ea typeface="08서울한강체 L" pitchFamily="18" charset="-127"/>
              </a:rPr>
              <a:t>을 활용하여 자동으로 구성되게 함</a:t>
            </a:r>
            <a:r>
              <a:rPr lang="en-US" altLang="ko-KR" b="1" baseline="15000" dirty="0" smtClean="0">
                <a:latin typeface="08서울한강체 L" pitchFamily="18" charset="-127"/>
                <a:ea typeface="08서울한강체 L" pitchFamily="18" charset="-127"/>
              </a:rPr>
              <a:t>.</a:t>
            </a:r>
          </a:p>
          <a:p>
            <a:pPr marL="0" indent="0">
              <a:buNone/>
            </a:pPr>
            <a:endParaRPr lang="en-US" altLang="ko-KR" b="1" baseline="15000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WorldNet : A large Lexical Data Base of English represented as a network of words linked by directed edges denoting semantic relatedness</a:t>
            </a:r>
          </a:p>
          <a:p>
            <a:pPr marL="0" indent="0">
              <a:buNone/>
            </a:pPr>
            <a:endParaRPr lang="en-US" altLang="ko-KR" sz="2400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By </a:t>
            </a:r>
            <a:r>
              <a:rPr lang="ko-KR" altLang="en-US" sz="2400" b="1" dirty="0" err="1" smtClean="0">
                <a:latin typeface="08서울한강체 L" pitchFamily="18" charset="-127"/>
                <a:ea typeface="08서울한강체 L" pitchFamily="18" charset="-127"/>
              </a:rPr>
              <a:t>프린스턴대학교</a:t>
            </a:r>
            <a:r>
              <a:rPr lang="ko-KR" altLang="en-US" sz="2400" b="1" dirty="0" smtClean="0">
                <a:latin typeface="08서울한강체 L" pitchFamily="18" charset="-127"/>
                <a:ea typeface="08서울한강체 L" pitchFamily="18" charset="-127"/>
              </a:rPr>
              <a:t> 인지과학 연구소</a:t>
            </a:r>
            <a:endParaRPr lang="en-US" altLang="ko-KR" sz="2400" b="1" dirty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556792"/>
            <a:ext cx="9582150" cy="4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61925" y="1600030"/>
            <a:ext cx="9356923" cy="4176463"/>
            <a:chOff x="3296816" y="2924944"/>
            <a:chExt cx="3038475" cy="2066925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816" y="2924944"/>
              <a:ext cx="3038475" cy="2066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4456014" y="3785396"/>
              <a:ext cx="576064" cy="22487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640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Large-Scale Word Learning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457200" indent="-457200">
                  <a:buAutoNum type="arabicParenR"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82,115 noun</a:t>
                </a:r>
                <a:r>
                  <a:rPr lang="ko-KR" altLang="en-US" sz="2400" b="1" dirty="0" smtClean="0">
                    <a:ea typeface="08서울한강체 L" pitchFamily="18" charset="-127"/>
                  </a:rPr>
                  <a:t> 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nodes</a:t>
                </a:r>
                <a:r>
                  <a:rPr lang="ko-KR" altLang="en-US" sz="2400" b="1" dirty="0" smtClean="0">
                    <a:ea typeface="08서울한강체 L" pitchFamily="18" charset="-127"/>
                  </a:rPr>
                  <a:t>를 추출하여 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Tree</a:t>
                </a:r>
                <a:r>
                  <a:rPr lang="ko-KR" altLang="en-US" sz="2400" b="1" dirty="0" smtClean="0">
                    <a:ea typeface="08서울한강체 L" pitchFamily="18" charset="-127"/>
                  </a:rPr>
                  <a:t>를 구성</a:t>
                </a: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	Nodes</a:t>
                </a:r>
                <a:r>
                  <a:rPr lang="ko-KR" altLang="en-US" sz="2400" b="1" dirty="0">
                    <a:ea typeface="08서울한강체 L" pitchFamily="18" charset="-127"/>
                  </a:rPr>
                  <a:t> 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==</a:t>
                </a:r>
                <a:r>
                  <a:rPr lang="ko-KR" altLang="en-US" sz="2400" b="1" dirty="0" smtClean="0">
                    <a:ea typeface="08서울한강체 L" pitchFamily="18" charset="-127"/>
                  </a:rPr>
                  <a:t> 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Hypothesis.</a:t>
                </a: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2) Binary Matrix, H </a:t>
                </a:r>
                <a:r>
                  <a:rPr lang="ko-KR" altLang="en-US" sz="2400" b="1" dirty="0" smtClean="0">
                    <a:ea typeface="08서울한강체 L" pitchFamily="18" charset="-127"/>
                  </a:rPr>
                  <a:t>구성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ko-KR" sz="2400" b="1" dirty="0">
                    <a:ea typeface="08서울한강체 L" pitchFamily="18" charset="-127"/>
                  </a:rPr>
                  <a:t>	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Rows == Objects ( 64,958 )</a:t>
                </a:r>
              </a:p>
              <a:p>
                <a:pPr marL="0" indent="0">
                  <a:buNone/>
                </a:pPr>
                <a:r>
                  <a:rPr lang="en-US" altLang="ko-KR" sz="2400" b="1" dirty="0">
                    <a:ea typeface="08서울한강체 L" pitchFamily="18" charset="-127"/>
                  </a:rPr>
                  <a:t>	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Columns == Hypotheses  ( 82,115 = 17,157 + 64,958 )</a:t>
                </a: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                  		                   </a:t>
                </a:r>
                <a:r>
                  <a:rPr lang="en-US" altLang="ko-KR" sz="2200" b="1" dirty="0" smtClean="0">
                    <a:ea typeface="08서울한강체 L" pitchFamily="18" charset="-127"/>
                  </a:rPr>
                  <a:t>	Inner nodes + Leaf nodes</a:t>
                </a: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>
                    <a:ea typeface="08서울한강체 L" pitchFamily="18" charset="-127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altLang="ko-KR" sz="2400" b="1" dirty="0" smtClean="0">
                    <a:ea typeface="08서울한강체 L" pitchFamily="18" charset="-127"/>
                  </a:rPr>
                  <a:t> (</a:t>
                </a:r>
                <a:r>
                  <a:rPr lang="en-US" altLang="ko-KR" sz="2400" b="1" dirty="0" err="1" smtClean="0">
                    <a:ea typeface="08서울한강체 L" pitchFamily="18" charset="-127"/>
                  </a:rPr>
                  <a:t>i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 = leaf node, j = Hypothesis node) </a:t>
                </a:r>
                <a:r>
                  <a:rPr lang="en-US" altLang="ko-KR" sz="2400" b="1" dirty="0">
                    <a:ea typeface="08서울한강체 L" pitchFamily="18" charset="-127"/>
                  </a:rPr>
                  <a:t>	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=             </a:t>
                </a:r>
              </a:p>
              <a:p>
                <a:pPr marL="0" indent="0">
                  <a:buNone/>
                </a:pPr>
                <a:r>
                  <a:rPr lang="en-US" altLang="ko-KR" sz="2400" b="1" dirty="0">
                    <a:ea typeface="08서울한강체 L" pitchFamily="18" charset="-127"/>
                  </a:rPr>
                  <a:t> 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1" i="1" smtClean="0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1         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⊂ 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 </m:t>
                            </m:r>
                            <m:r>
                              <a:rPr lang="en-US" altLang="ko-KR" sz="2400" b="1" i="1" dirty="0" smtClean="0">
                                <a:latin typeface="Cambria Math"/>
                                <a:ea typeface="08서울한강체 L" pitchFamily="18" charset="-127"/>
                              </a:rPr>
                              <m:t>         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0         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otherwise</m:t>
                            </m:r>
                            <m:r>
                              <m:rPr>
                                <m:nor/>
                              </m:rPr>
                              <a:rPr lang="en-US" altLang="ko-KR" sz="2400" b="1" dirty="0">
                                <a:ea typeface="08서울한강체 L" pitchFamily="18" charset="-127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ko-KR" sz="2400" b="1" dirty="0">
                    <a:ea typeface="08서울한강체 L" pitchFamily="18" charset="-127"/>
                  </a:rPr>
                  <a:t>	</a:t>
                </a: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25"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804505" y="3681028"/>
            <a:ext cx="1497059" cy="36004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7113240" y="4041068"/>
            <a:ext cx="2088232" cy="2240868"/>
            <a:chOff x="7113240" y="4041068"/>
            <a:chExt cx="2088232" cy="2240868"/>
          </a:xfrm>
        </p:grpSpPr>
        <p:cxnSp>
          <p:nvCxnSpPr>
            <p:cNvPr id="10" name="직선 화살표 연결선 9"/>
            <p:cNvCxnSpPr>
              <a:stCxn id="11" idx="0"/>
            </p:cNvCxnSpPr>
            <p:nvPr/>
          </p:nvCxnSpPr>
          <p:spPr>
            <a:xfrm flipV="1">
              <a:off x="8157356" y="4041068"/>
              <a:ext cx="483161" cy="10887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7113240" y="5129808"/>
              <a:ext cx="2088232" cy="115212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Subordinate Objects</a:t>
              </a:r>
            </a:p>
            <a:p>
              <a:pPr algn="ctr"/>
              <a:r>
                <a:rPr lang="ko-KR" altLang="en-US" dirty="0" smtClean="0"/>
                <a:t>구별 가능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92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Large-Scale Word Learning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AutoNum type="arabicParenR"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Bayesian Model</a:t>
                </a:r>
              </a:p>
              <a:p>
                <a:pPr marL="0" indent="0">
                  <a:buNone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  Prior : </a:t>
                </a:r>
                <a:endParaRPr lang="en-US" altLang="ko-KR" sz="2400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          </a:t>
                </a:r>
                <a:r>
                  <a:rPr lang="en-US" altLang="ko-KR" sz="2400" b="1" dirty="0">
                    <a:ea typeface="08서울한강체 L" pitchFamily="18" charset="-127"/>
                  </a:rPr>
                  <a:t>	</a:t>
                </a:r>
                <a:r>
                  <a:rPr lang="el-GR" altLang="ko-KR" sz="2400" b="1" dirty="0" smtClean="0">
                    <a:ea typeface="08서울한강체 L" pitchFamily="18" charset="-127"/>
                  </a:rPr>
                  <a:t>σ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 = 200 by hand </a:t>
                </a:r>
              </a:p>
              <a:p>
                <a:pPr marL="0" indent="0">
                  <a:buNone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>
                    <a:ea typeface="08서울한강체 L" pitchFamily="18" charset="-127"/>
                  </a:rPr>
                  <a:t>  Likelihood : P(</a:t>
                </a:r>
                <a:r>
                  <a:rPr lang="en-US" altLang="ko-KR" sz="2400" b="1" dirty="0" err="1">
                    <a:ea typeface="08서울한강체 L" pitchFamily="18" charset="-127"/>
                  </a:rPr>
                  <a:t>x|h</a:t>
                </a:r>
                <a:r>
                  <a:rPr lang="en-US" altLang="ko-KR" sz="2400" b="1" dirty="0">
                    <a:ea typeface="08서울한강체 L" pitchFamily="18" charset="-127"/>
                  </a:rPr>
                  <a:t>)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ko-KR" sz="2400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/|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𝒉</m:t>
                                </m:r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en-US" altLang="ko-KR" sz="2400" b="1" i="1">
                                    <a:latin typeface="Cambria Math"/>
                                    <a:ea typeface="08서울한강체 L" pitchFamily="18" charset="-127"/>
                                  </a:rPr>
                                  <m:t>𝒏</m:t>
                                </m:r>
                              </m:sup>
                            </m:sSup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           </m:t>
                            </m:r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𝒊𝒇</m:t>
                            </m:r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𝒙</m:t>
                            </m:r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 ∁ </m:t>
                            </m:r>
                            <m:r>
                              <a:rPr lang="en-US" altLang="ko-KR" sz="2400" b="1" i="1">
                                <a:latin typeface="Cambria Math"/>
                                <a:ea typeface="Cambria Math"/>
                              </a:rPr>
                              <m:t>𝒉</m:t>
                            </m:r>
                          </m:e>
                          <m:e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𝟎</m:t>
                            </m:r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              </m:t>
                            </m:r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𝒐𝒕𝒉𝒆𝒓𝒘𝒊𝒔𝒆</m:t>
                            </m:r>
                            <m:r>
                              <a:rPr lang="en-US" altLang="ko-KR" sz="2400" b="1" i="1">
                                <a:latin typeface="Cambria Math"/>
                                <a:ea typeface="08서울한강체 L" pitchFamily="18" charset="-127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2400" b="1" dirty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30"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527" y="2420888"/>
            <a:ext cx="4392488" cy="563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693" y="4941168"/>
            <a:ext cx="5468393" cy="79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199" y="1566832"/>
            <a:ext cx="2970659" cy="283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19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Autofit/>
          </a:bodyPr>
          <a:lstStyle/>
          <a:p>
            <a:pPr algn="l"/>
            <a:r>
              <a:rPr lang="en-US" altLang="ko-KR" sz="3200" i="1" dirty="0" err="1" smtClean="0">
                <a:latin typeface="+mn-lt"/>
                <a:ea typeface="08서울한강체 L" pitchFamily="18" charset="-127"/>
              </a:rPr>
              <a:t>Erlang</a:t>
            </a:r>
            <a:r>
              <a:rPr lang="en-US" altLang="ko-KR" sz="3200" i="1" dirty="0" smtClean="0">
                <a:latin typeface="+mn-lt"/>
                <a:ea typeface="08서울한강체 L" pitchFamily="18" charset="-127"/>
              </a:rPr>
              <a:t> Distribution</a:t>
            </a:r>
            <a:br>
              <a:rPr lang="en-US" altLang="ko-KR" sz="3200" i="1" dirty="0" smtClean="0">
                <a:latin typeface="+mn-lt"/>
                <a:ea typeface="08서울한강체 L" pitchFamily="18" charset="-127"/>
              </a:rPr>
            </a:br>
            <a:r>
              <a:rPr lang="en-US" altLang="ko-KR" sz="3200" i="1" dirty="0" smtClean="0">
                <a:latin typeface="+mn-lt"/>
                <a:ea typeface="08서울한강체 L" pitchFamily="18" charset="-127"/>
              </a:rPr>
              <a:t>= Distribution of sum of exponential </a:t>
            </a:r>
            <a:r>
              <a:rPr lang="en-US" altLang="ko-KR" sz="3200" i="1" dirty="0" err="1" smtClean="0">
                <a:latin typeface="+mn-lt"/>
                <a:ea typeface="08서울한강체 L" pitchFamily="18" charset="-127"/>
              </a:rPr>
              <a:t>variates</a:t>
            </a:r>
            <a:endParaRPr lang="ko-KR" altLang="en-US" sz="3200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Prior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Shepard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(1987)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						S : Particular size s</a:t>
            </a:r>
            <a:endParaRPr lang="en-US" altLang="ko-KR" sz="2400" b="1" dirty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48" y="1628800"/>
            <a:ext cx="310713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202" y="2060848"/>
            <a:ext cx="323746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53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>
                <a:latin typeface="+mn-lt"/>
                <a:ea typeface="08서울한강체 L" pitchFamily="18" charset="-127"/>
              </a:rPr>
              <a:t>Why </a:t>
            </a:r>
            <a:r>
              <a:rPr lang="en-US" altLang="ko-KR" i="1" dirty="0" err="1">
                <a:latin typeface="+mn-lt"/>
                <a:ea typeface="08서울한강체 L" pitchFamily="18" charset="-127"/>
              </a:rPr>
              <a:t>Erlang</a:t>
            </a:r>
            <a:r>
              <a:rPr lang="en-US" altLang="ko-KR" i="1" dirty="0">
                <a:latin typeface="+mn-lt"/>
                <a:ea typeface="08서울한강체 L" pitchFamily="18" charset="-127"/>
              </a:rPr>
              <a:t>?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Prior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Shepard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(1987)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                   </a:t>
            </a:r>
            <a:endParaRPr lang="en-US" altLang="ko-KR" sz="2400" b="1" dirty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1772816"/>
            <a:ext cx="323746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099" y="4437111"/>
            <a:ext cx="6752066" cy="171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419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Monte Carlo Stimulation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Prior</a:t>
            </a:r>
          </a:p>
          <a:p>
            <a:pPr marL="0" indent="0">
              <a:buNone/>
            </a:pPr>
            <a:r>
              <a:rPr lang="en-US" altLang="ko-KR" sz="1800" b="1" dirty="0" smtClean="0">
                <a:latin typeface="08서울한강체 L" pitchFamily="18" charset="-127"/>
                <a:ea typeface="08서울한강체 L" pitchFamily="18" charset="-127"/>
              </a:rPr>
              <a:t>                				     </a:t>
            </a:r>
            <a:r>
              <a:rPr lang="en-US" altLang="ko-KR" sz="1800" b="1" dirty="0" err="1" smtClean="0">
                <a:latin typeface="08서울한강체 L" pitchFamily="18" charset="-127"/>
                <a:ea typeface="08서울한강체 L" pitchFamily="18" charset="-127"/>
              </a:rPr>
              <a:t>Minkowski</a:t>
            </a:r>
            <a:r>
              <a:rPr lang="ko-KR" altLang="en-US" sz="1800" b="1" dirty="0" smtClean="0">
                <a:latin typeface="08서울한강체 L" pitchFamily="18" charset="-127"/>
                <a:ea typeface="08서울한강체 L" pitchFamily="18" charset="-127"/>
              </a:rPr>
              <a:t> </a:t>
            </a:r>
            <a:r>
              <a:rPr lang="en-US" altLang="ko-KR" sz="1800" b="1" dirty="0" smtClean="0">
                <a:latin typeface="08서울한강체 L" pitchFamily="18" charset="-127"/>
                <a:ea typeface="08서울한강체 L" pitchFamily="18" charset="-127"/>
              </a:rPr>
              <a:t>Power Metric Formula</a:t>
            </a:r>
            <a:endParaRPr lang="en-US" altLang="ko-KR" sz="1800" b="1" dirty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Shepard</a:t>
            </a: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(1987)</a:t>
            </a:r>
          </a:p>
          <a:p>
            <a:pPr marL="0" indent="0">
              <a:buNone/>
            </a:pPr>
            <a:endParaRPr lang="en-US" altLang="ko-KR" sz="2400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	                                          K- dimensional space</a:t>
            </a:r>
          </a:p>
          <a:p>
            <a:pPr marL="0" indent="0">
              <a:buNone/>
            </a:pPr>
            <a:r>
              <a:rPr lang="en-US" altLang="ko-KR" sz="2400" b="1" dirty="0">
                <a:latin typeface="08서울한강체 L" pitchFamily="18" charset="-127"/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                                                      i – i</a:t>
            </a:r>
            <a:r>
              <a:rPr lang="ko-KR" altLang="en-US" sz="2400" b="1" dirty="0" smtClean="0">
                <a:latin typeface="08서울한강체 L" pitchFamily="18" charset="-127"/>
                <a:ea typeface="08서울한강체 L" pitchFamily="18" charset="-127"/>
              </a:rPr>
              <a:t>번째 자극</a:t>
            </a:r>
            <a:endParaRPr lang="en-US" altLang="ko-KR" sz="2400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>
                <a:latin typeface="08서울한강체 L" pitchFamily="18" charset="-127"/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                                                      j – j</a:t>
            </a:r>
            <a:r>
              <a:rPr lang="ko-KR" altLang="en-US" sz="2400" b="1" dirty="0" smtClean="0">
                <a:latin typeface="08서울한강체 L" pitchFamily="18" charset="-127"/>
                <a:ea typeface="08서울한강체 L" pitchFamily="18" charset="-127"/>
              </a:rPr>
              <a:t>번째 자극</a:t>
            </a:r>
            <a:endParaRPr lang="en-US" altLang="ko-KR" sz="2400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1800" b="1" dirty="0" smtClean="0">
                <a:latin typeface="08서울한강체 L" pitchFamily="18" charset="-127"/>
                <a:ea typeface="08서울한강체 L" pitchFamily="18" charset="-127"/>
              </a:rPr>
              <a:t>                              			       </a:t>
            </a:r>
            <a:r>
              <a:rPr lang="ko-KR" altLang="en-US" sz="1800" b="1" dirty="0" smtClean="0">
                <a:latin typeface="08서울한강체 L" pitchFamily="18" charset="-127"/>
                <a:ea typeface="08서울한강체 L" pitchFamily="18" charset="-127"/>
              </a:rPr>
              <a:t>공간에서 거리개념이 다를 수 있음</a:t>
            </a:r>
            <a:r>
              <a:rPr lang="en-US" altLang="ko-KR" sz="1800" b="1" dirty="0" smtClean="0">
                <a:latin typeface="08서울한강체 L" pitchFamily="18" charset="-127"/>
                <a:ea typeface="08서울한강체 L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b="1" dirty="0">
                <a:latin typeface="08서울한강체 L" pitchFamily="18" charset="-127"/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                                                       r- 1 Rhombic</a:t>
            </a:r>
          </a:p>
          <a:p>
            <a:pPr marL="0" indent="0">
              <a:buNone/>
            </a:pPr>
            <a:r>
              <a:rPr lang="en-US" altLang="ko-KR" sz="2400" b="1" dirty="0">
                <a:latin typeface="08서울한강체 L" pitchFamily="18" charset="-127"/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                                                       r- 2 Circular</a:t>
            </a:r>
            <a:endParaRPr lang="en-US" altLang="ko-KR" sz="2400" b="1" dirty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1560690"/>
            <a:ext cx="3553559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578" y="2492896"/>
            <a:ext cx="3748564" cy="101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2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ko-KR" altLang="en-US" i="1" dirty="0" smtClean="0">
                <a:latin typeface="+mn-lt"/>
                <a:ea typeface="08서울한강체 L" pitchFamily="18" charset="-127"/>
              </a:rPr>
              <a:t>수학적 증명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Prior</a:t>
            </a:r>
          </a:p>
          <a:p>
            <a:pPr marL="0" indent="0">
              <a:buNone/>
            </a:pPr>
            <a:endParaRPr lang="en-US" altLang="ko-KR" sz="2400" b="1" dirty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Shepard</a:t>
            </a: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(1987)</a:t>
            </a: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						</a:t>
            </a:r>
            <a:endParaRPr lang="en-US" altLang="ko-KR" sz="2400" b="1" dirty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q(s) = Before encountering the first stimulus, It’s PDF</a:t>
            </a:r>
          </a:p>
          <a:p>
            <a:pPr marL="0" indent="0">
              <a:buNone/>
            </a:pPr>
            <a:endParaRPr lang="en-US" altLang="ko-KR" sz="2400" b="1" dirty="0">
              <a:latin typeface="08서울한강체 L" pitchFamily="18" charset="-127"/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latin typeface="08서울한강체 L" pitchFamily="18" charset="-127"/>
                <a:ea typeface="08서울한강체 L" pitchFamily="18" charset="-127"/>
              </a:rPr>
              <a:t>-&gt; revise p(s)      ~  Erlang PDF</a:t>
            </a:r>
            <a:endParaRPr lang="en-US" altLang="ko-KR" sz="2400" b="1" dirty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900" y="2420888"/>
            <a:ext cx="3672408" cy="190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6" y="1748040"/>
            <a:ext cx="318135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1772816"/>
            <a:ext cx="323746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V="1">
            <a:off x="7401272" y="2163813"/>
            <a:ext cx="72008" cy="4758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5517232"/>
            <a:ext cx="3517434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32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Large-Scale Word Learning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2) Prototype Model</a:t>
                </a:r>
              </a:p>
              <a:p>
                <a:pPr marL="0" indent="0">
                  <a:buNone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1] Define the Prototype of a set of objects,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𝑿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/>
                            <a:ea typeface="08서울한강체 L" pitchFamily="18" charset="-127"/>
                          </a:rPr>
                          <m:t>𝒑𝒓𝒐𝒕𝒐</m:t>
                        </m:r>
                      </m:sub>
                    </m:sSub>
                  </m:oMath>
                </a14:m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000" b="1" dirty="0">
                    <a:ea typeface="08서울한강체 L" pitchFamily="18" charset="-127"/>
                  </a:rPr>
                  <a:t> </a:t>
                </a:r>
                <a:r>
                  <a:rPr lang="en-US" altLang="ko-KR" sz="2000" b="1" dirty="0" smtClean="0">
                    <a:ea typeface="08서울한강체 L" pitchFamily="18" charset="-127"/>
                  </a:rPr>
                  <a:t>    to have those features owned by a majority of the objects in the set</a:t>
                </a:r>
                <a:endParaRPr lang="en-US" altLang="ko-KR" sz="2000" b="1" dirty="0">
                  <a:ea typeface="08서울한강체 L" pitchFamily="18" charset="-127"/>
                </a:endParaRPr>
              </a:p>
              <a:p>
                <a:pPr marL="457200" indent="-457200">
                  <a:buAutoNum type="arabicParenR"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457200" indent="-457200">
                  <a:buAutoNum type="arabicParenR"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err="1" smtClean="0">
                    <a:ea typeface="08서울한강체 L" pitchFamily="18" charset="-127"/>
                  </a:rPr>
                  <a:t>Dist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 = Hamming Distance between the two vectors</a:t>
                </a:r>
              </a:p>
              <a:p>
                <a:pPr marL="0" indent="0">
                  <a:buNone/>
                </a:pPr>
                <a:r>
                  <a:rPr lang="el-GR" altLang="ko-KR" sz="2400" b="1" dirty="0" smtClean="0">
                    <a:ea typeface="08서울한강체 L" pitchFamily="18" charset="-127"/>
                  </a:rPr>
                  <a:t>Λ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 = free Parameter , here 0.15 by hand </a:t>
                </a:r>
              </a:p>
              <a:p>
                <a:pPr marL="0" indent="0">
                  <a:buNone/>
                </a:pPr>
                <a:r>
                  <a:rPr lang="en-US" altLang="ko-KR" sz="2400" b="1" dirty="0">
                    <a:ea typeface="08서울한강체 L" pitchFamily="18" charset="-127"/>
                  </a:rPr>
                  <a:t>	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	using half-interval search</a:t>
                </a:r>
              </a:p>
              <a:p>
                <a:pPr marL="0" indent="0">
                  <a:buNone/>
                </a:pPr>
                <a:r>
                  <a:rPr lang="en-US" altLang="ko-KR" sz="2400" b="1" dirty="0" err="1" smtClean="0">
                    <a:ea typeface="08서울한강체 L" pitchFamily="18" charset="-127"/>
                  </a:rPr>
                  <a:t>Pscore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 was normalized over all objects y</a:t>
                </a:r>
                <a:endParaRPr lang="en-US" altLang="ko-KR" sz="2400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20" t="-809" b="-5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80" y="3347199"/>
            <a:ext cx="4872693" cy="72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21" y="4856253"/>
            <a:ext cx="1599074" cy="165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335" y="4869160"/>
            <a:ext cx="128814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86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Half – Interval Search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Binary Search or Half-Interval Search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Ex) Telephone Book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Search for Smith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Rogers ………………… Thomas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          Samson ……… Thomas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Main Problem?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altLang="ko-KR" b="1" dirty="0" smtClean="0">
                  <a:ea typeface="08서울한강체 L" pitchFamily="18" charset="-127"/>
                </a:endParaRPr>
              </a:p>
              <a:p>
                <a:pPr marL="0" indent="0" algn="ctr">
                  <a:buNone/>
                </a:pPr>
                <a:endParaRPr lang="en-US" altLang="ko-KR" b="1" dirty="0">
                  <a:ea typeface="08서울한강체 L" pitchFamily="18" charset="-127"/>
                </a:endParaRPr>
              </a:p>
              <a:p>
                <a:pPr marL="0" indent="0" algn="ctr">
                  <a:buNone/>
                </a:pPr>
                <a:endParaRPr lang="en-US" altLang="ko-KR" b="1" dirty="0" smtClean="0">
                  <a:ea typeface="08서울한강체 L" pitchFamily="18" charset="-127"/>
                </a:endParaRPr>
              </a:p>
              <a:p>
                <a:pPr marL="0" indent="0" algn="ctr">
                  <a:buNone/>
                </a:pPr>
                <a:r>
                  <a:rPr lang="en-US" altLang="ko-KR" sz="4800" b="1" dirty="0" smtClean="0">
                    <a:ea typeface="08서울한강체 L" pitchFamily="18" charset="-127"/>
                  </a:rPr>
                  <a:t>P(y </a:t>
                </a:r>
                <a14:m>
                  <m:oMath xmlns:m="http://schemas.openxmlformats.org/officeDocument/2006/math">
                    <m:r>
                      <a:rPr lang="en-US" altLang="ko-KR" sz="4800" b="1" i="1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altLang="ko-KR" sz="4800" b="1" dirty="0">
                    <a:ea typeface="08서울한강체 L" pitchFamily="18" charset="-127"/>
                  </a:rPr>
                  <a:t> </a:t>
                </a:r>
                <a:r>
                  <a:rPr lang="en-US" altLang="ko-KR" sz="4800" b="1" dirty="0" err="1">
                    <a:ea typeface="08서울한강체 L" pitchFamily="18" charset="-127"/>
                  </a:rPr>
                  <a:t>C|x</a:t>
                </a:r>
                <a:r>
                  <a:rPr lang="en-US" altLang="ko-KR" sz="4800" b="1" dirty="0" smtClean="0">
                    <a:ea typeface="08서울한강체 L" pitchFamily="18" charset="-127"/>
                  </a:rPr>
                  <a:t>) = ??</a:t>
                </a:r>
                <a:r>
                  <a:rPr lang="en-US" altLang="ko-KR" sz="4800" b="1" dirty="0">
                    <a:ea typeface="08서울한강체 L" pitchFamily="18" charset="-127"/>
                  </a:rPr>
                  <a:t> </a:t>
                </a:r>
                <a:endParaRPr lang="en-US" altLang="ko-KR" sz="4800" i="1" dirty="0">
                  <a:ea typeface="08서울한강체 L" pitchFamily="18" charset="-127"/>
                </a:endParaRPr>
              </a:p>
              <a:p>
                <a:pPr marL="0" indent="0" algn="ctr">
                  <a:buNone/>
                </a:pPr>
                <a:endParaRPr lang="en-US" altLang="ko-KR" sz="4800" b="1" dirty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90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Large-Scale Word Learning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3) Exemplar Model</a:t>
                </a:r>
              </a:p>
              <a:p>
                <a:pPr marL="0" indent="0">
                  <a:buNone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smtClean="0">
                    <a:ea typeface="08서울한강체 L" pitchFamily="18" charset="-127"/>
                  </a:rPr>
                  <a:t>1] Define the Exemplar model using similar scoring metric</a:t>
                </a:r>
              </a:p>
              <a:p>
                <a:pPr marL="400050" lvl="1" indent="0">
                  <a:buNone/>
                </a:pPr>
                <a:r>
                  <a:rPr lang="en-US" altLang="ko-KR" sz="2000" b="1" dirty="0" smtClean="0">
                    <a:ea typeface="08서울한강체 L" pitchFamily="18" charset="-127"/>
                  </a:rPr>
                  <a:t>Compute a distance for each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/>
                            <a:ea typeface="08서울한강체 L" pitchFamily="18" charset="-127"/>
                          </a:rPr>
                          <m:t>𝑿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/>
                            <a:ea typeface="08서울한강체 L" pitchFamily="18" charset="-127"/>
                          </a:rPr>
                          <m:t>𝒋</m:t>
                        </m:r>
                      </m:sub>
                    </m:sSub>
                  </m:oMath>
                </a14:m>
                <a:endParaRPr lang="en-US" altLang="ko-KR" sz="2000" b="1" dirty="0" smtClean="0">
                  <a:ea typeface="08서울한강체 L" pitchFamily="18" charset="-127"/>
                </a:endParaRPr>
              </a:p>
              <a:p>
                <a:pPr marL="457200" indent="-457200">
                  <a:buAutoNum type="arabicParenR"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400" b="1" dirty="0" err="1" smtClean="0">
                    <a:ea typeface="08서울한강체 L" pitchFamily="18" charset="-127"/>
                  </a:rPr>
                  <a:t>Dist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 = Hamming Distance between the two vectors</a:t>
                </a:r>
              </a:p>
              <a:p>
                <a:pPr marL="0" indent="0">
                  <a:buNone/>
                </a:pPr>
                <a:r>
                  <a:rPr lang="el-GR" altLang="ko-KR" sz="2400" b="1" dirty="0" smtClean="0">
                    <a:ea typeface="08서울한강체 L" pitchFamily="18" charset="-127"/>
                  </a:rPr>
                  <a:t>Λ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 = free Parameter , here 0.20 by hand </a:t>
                </a:r>
              </a:p>
              <a:p>
                <a:pPr marL="0" indent="0">
                  <a:buNone/>
                </a:pPr>
                <a:r>
                  <a:rPr lang="en-US" altLang="ko-KR" sz="2400" b="1" dirty="0">
                    <a:ea typeface="08서울한강체 L" pitchFamily="18" charset="-127"/>
                  </a:rPr>
                  <a:t>	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	using half-interval search</a:t>
                </a:r>
              </a:p>
              <a:p>
                <a:pPr marL="0" indent="0">
                  <a:buNone/>
                </a:pPr>
                <a:r>
                  <a:rPr lang="en-US" altLang="ko-KR" sz="2400" b="1" dirty="0" err="1" smtClean="0">
                    <a:ea typeface="08서울한강체 L" pitchFamily="18" charset="-127"/>
                  </a:rPr>
                  <a:t>Escore</a:t>
                </a:r>
                <a:r>
                  <a:rPr lang="en-US" altLang="ko-KR" sz="2400" b="1" dirty="0" smtClean="0">
                    <a:ea typeface="08서울한강체 L" pitchFamily="18" charset="-127"/>
                  </a:rPr>
                  <a:t> was normalized over all objects y</a:t>
                </a:r>
                <a:endParaRPr lang="en-US" altLang="ko-KR" sz="2400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endParaRPr lang="en-US" altLang="ko-KR" sz="2400" b="1" dirty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25" t="-10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3386820"/>
            <a:ext cx="5344594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58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Behavioral Experiments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err="1" smtClean="0">
                <a:ea typeface="08서울한강체 L" pitchFamily="18" charset="-127"/>
              </a:rPr>
              <a:t>Exp</a:t>
            </a:r>
            <a:r>
              <a:rPr lang="en-US" altLang="ko-KR" sz="2400" b="1" dirty="0" smtClean="0">
                <a:ea typeface="08서울한강체 L" pitchFamily="18" charset="-127"/>
              </a:rPr>
              <a:t> 1. Validating Out Approach – </a:t>
            </a:r>
            <a:r>
              <a:rPr lang="en-US" altLang="ko-KR" sz="2400" b="1" dirty="0" err="1" smtClean="0">
                <a:ea typeface="08서울한강체 L" pitchFamily="18" charset="-127"/>
              </a:rPr>
              <a:t>Xu</a:t>
            </a:r>
            <a:r>
              <a:rPr lang="en-US" altLang="ko-KR" sz="2400" b="1" dirty="0" smtClean="0">
                <a:ea typeface="08서울한강체 L" pitchFamily="18" charset="-127"/>
              </a:rPr>
              <a:t> and </a:t>
            </a:r>
            <a:r>
              <a:rPr lang="en-US" altLang="ko-KR" sz="2400" dirty="0" err="1" smtClean="0"/>
              <a:t>Tenenbaum</a:t>
            </a:r>
            <a:r>
              <a:rPr lang="en-US" altLang="ko-KR" sz="2400" dirty="0" smtClean="0"/>
              <a:t>(2007)</a:t>
            </a:r>
            <a:r>
              <a:rPr lang="en-US" altLang="ko-KR" sz="2400" b="1" dirty="0" smtClean="0">
                <a:ea typeface="08서울한강체 L" pitchFamily="18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	Within-Subjects Design </a:t>
            </a:r>
          </a:p>
          <a:p>
            <a:pPr marL="0" indent="0">
              <a:buNone/>
            </a:pPr>
            <a:r>
              <a:rPr lang="en-US" altLang="ko-KR" sz="2400" b="1" dirty="0">
                <a:ea typeface="08서울한강체 L" pitchFamily="18" charset="-127"/>
              </a:rPr>
              <a:t>	</a:t>
            </a:r>
            <a:r>
              <a:rPr lang="en-US" altLang="ko-KR" sz="2400" b="1" dirty="0" smtClean="0">
                <a:ea typeface="08서울한강체 L" pitchFamily="18" charset="-127"/>
              </a:rPr>
              <a:t>$0.05 for each training set, 34 participants</a:t>
            </a: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1) Training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   4 Conditions :</a:t>
            </a:r>
            <a:r>
              <a:rPr lang="ko-KR" altLang="en-US" sz="2400" b="1" dirty="0" smtClean="0">
                <a:ea typeface="08서울한강체 L" pitchFamily="18" charset="-127"/>
              </a:rPr>
              <a:t>  각각 </a:t>
            </a:r>
            <a:r>
              <a:rPr lang="en-US" altLang="ko-KR" sz="2400" b="1" dirty="0" smtClean="0">
                <a:ea typeface="08서울한강체 L" pitchFamily="18" charset="-127"/>
              </a:rPr>
              <a:t>3 </a:t>
            </a:r>
            <a:r>
              <a:rPr lang="ko-KR" altLang="en-US" sz="2400" b="1" dirty="0" smtClean="0">
                <a:ea typeface="08서울한강체 L" pitchFamily="18" charset="-127"/>
              </a:rPr>
              <a:t>분류</a:t>
            </a:r>
            <a:r>
              <a:rPr lang="en-US" altLang="ko-KR" sz="2400" b="1" dirty="0" smtClean="0">
                <a:ea typeface="08서울한강체 L" pitchFamily="18" charset="-127"/>
              </a:rPr>
              <a:t>(Vegetables, Vehicles, Animals)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			    4 Levels : </a:t>
            </a:r>
            <a:r>
              <a:rPr lang="ko-KR" altLang="en-US" sz="2400" b="1" dirty="0" smtClean="0">
                <a:ea typeface="08서울한강체 L" pitchFamily="18" charset="-127"/>
              </a:rPr>
              <a:t>총 </a:t>
            </a:r>
            <a:r>
              <a:rPr lang="en-US" altLang="ko-KR" sz="2400" b="1" dirty="0" smtClean="0">
                <a:ea typeface="08서울한강체 L" pitchFamily="18" charset="-127"/>
              </a:rPr>
              <a:t>12</a:t>
            </a:r>
            <a:r>
              <a:rPr lang="ko-KR" altLang="en-US" sz="2400" b="1" dirty="0" smtClean="0">
                <a:ea typeface="08서울한강체 L" pitchFamily="18" charset="-127"/>
              </a:rPr>
              <a:t>회 무선</a:t>
            </a:r>
            <a:r>
              <a:rPr lang="en-US" altLang="ko-KR" sz="2400" b="1" dirty="0" smtClean="0">
                <a:ea typeface="08서울한강체 L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b="1" dirty="0">
                <a:ea typeface="08서울한강체 L" pitchFamily="18" charset="-127"/>
              </a:rPr>
              <a:t>	</a:t>
            </a:r>
            <a:r>
              <a:rPr lang="en-US" altLang="ko-KR" sz="2400" b="1" dirty="0" smtClean="0">
                <a:ea typeface="08서울한강체 L" pitchFamily="18" charset="-127"/>
              </a:rPr>
              <a:t>		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3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Behavioral Experiments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Test Sets</a:t>
            </a: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were the same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8 Objects : two subordinate examples(</a:t>
            </a:r>
            <a:r>
              <a:rPr lang="en-US" altLang="ko-KR" sz="2400" b="1" dirty="0" err="1" smtClean="0">
                <a:ea typeface="08서울한강체 L" pitchFamily="18" charset="-127"/>
              </a:rPr>
              <a:t>e.g</a:t>
            </a:r>
            <a:r>
              <a:rPr lang="en-US" altLang="ko-KR" sz="2400" b="1" dirty="0" smtClean="0">
                <a:ea typeface="08서울한강체 L" pitchFamily="18" charset="-127"/>
              </a:rPr>
              <a:t> two other Dalmatians)</a:t>
            </a:r>
          </a:p>
          <a:p>
            <a:pPr marL="0" indent="0">
              <a:buNone/>
            </a:pP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     two basic-level examples (</a:t>
            </a:r>
            <a:r>
              <a:rPr lang="en-US" altLang="ko-KR" sz="2400" b="1" dirty="0" err="1" smtClean="0">
                <a:ea typeface="08서울한강체 L" pitchFamily="18" charset="-127"/>
              </a:rPr>
              <a:t>e.g</a:t>
            </a:r>
            <a:r>
              <a:rPr lang="en-US" altLang="ko-KR" sz="2400" b="1" dirty="0" smtClean="0">
                <a:ea typeface="08서울한강체 L" pitchFamily="18" charset="-127"/>
              </a:rPr>
              <a:t> a Cocker Spaniel and a Corgi)</a:t>
            </a:r>
          </a:p>
          <a:p>
            <a:pPr marL="0" indent="0">
              <a:buNone/>
            </a:pP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    four superordinate examples (</a:t>
            </a:r>
            <a:r>
              <a:rPr lang="en-US" altLang="ko-KR" sz="2400" b="1" dirty="0" err="1" smtClean="0">
                <a:ea typeface="08서울한강체 L" pitchFamily="18" charset="-127"/>
              </a:rPr>
              <a:t>e.g</a:t>
            </a:r>
            <a:r>
              <a:rPr lang="en-US" altLang="ko-KR" sz="2400" b="1" dirty="0" smtClean="0">
                <a:ea typeface="08서울한강체 L" pitchFamily="18" charset="-127"/>
              </a:rPr>
              <a:t> a cat, a bear, a sea lion, and a horse).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+ 16 non-matching objects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ko-KR" altLang="en-US" sz="2400" b="1" dirty="0" smtClean="0">
                <a:ea typeface="08서울한강체 L" pitchFamily="18" charset="-127"/>
              </a:rPr>
              <a:t>각 </a:t>
            </a:r>
            <a:r>
              <a:rPr lang="en-US" altLang="ko-KR" sz="2400" b="1" dirty="0" smtClean="0">
                <a:ea typeface="08서울한강체 L" pitchFamily="18" charset="-127"/>
              </a:rPr>
              <a:t>Trial </a:t>
            </a:r>
            <a:r>
              <a:rPr lang="ko-KR" altLang="en-US" sz="2400" b="1" dirty="0" smtClean="0">
                <a:ea typeface="08서울한강체 L" pitchFamily="18" charset="-127"/>
              </a:rPr>
              <a:t>마다 다른 새로운 단어 </a:t>
            </a:r>
            <a:r>
              <a:rPr lang="en-US" altLang="ko-KR" sz="2400" b="1" dirty="0" smtClean="0">
                <a:ea typeface="08서울한강체 L" pitchFamily="18" charset="-127"/>
              </a:rPr>
              <a:t>(</a:t>
            </a:r>
            <a:r>
              <a:rPr lang="en-US" altLang="ko-KR" sz="2400" b="1" dirty="0" err="1" smtClean="0">
                <a:ea typeface="08서울한강체 L" pitchFamily="18" charset="-127"/>
              </a:rPr>
              <a:t>e.g</a:t>
            </a:r>
            <a:r>
              <a:rPr lang="en-US" altLang="ko-KR" sz="2400" b="1" dirty="0" smtClean="0">
                <a:ea typeface="08서울한강체 L" pitchFamily="18" charset="-127"/>
              </a:rPr>
              <a:t> “</a:t>
            </a:r>
            <a:r>
              <a:rPr lang="en-US" altLang="ko-KR" sz="2400" b="1" dirty="0" err="1" smtClean="0">
                <a:ea typeface="08서울한강체 L" pitchFamily="18" charset="-127"/>
              </a:rPr>
              <a:t>dak</a:t>
            </a:r>
            <a:r>
              <a:rPr lang="en-US" altLang="ko-KR" sz="2400" b="1" dirty="0" smtClean="0">
                <a:ea typeface="08서울한강체 L" pitchFamily="18" charset="-127"/>
              </a:rPr>
              <a:t>”)</a:t>
            </a:r>
            <a:r>
              <a:rPr lang="ko-KR" altLang="en-US" sz="2400" b="1" dirty="0" smtClean="0">
                <a:ea typeface="08서울한강체 L" pitchFamily="18" charset="-127"/>
              </a:rPr>
              <a:t>의 </a:t>
            </a:r>
            <a:r>
              <a:rPr lang="en-US" altLang="ko-KR" sz="2400" b="1" dirty="0" smtClean="0">
                <a:ea typeface="08서울한강체 L" pitchFamily="18" charset="-127"/>
              </a:rPr>
              <a:t>one or more examples</a:t>
            </a:r>
            <a:r>
              <a:rPr lang="ko-KR" altLang="en-US" sz="2400" b="1" dirty="0" smtClean="0">
                <a:ea typeface="08서울한강체 L" pitchFamily="18" charset="-127"/>
              </a:rPr>
              <a:t>을 보여줌</a:t>
            </a:r>
            <a:r>
              <a:rPr lang="en-US" altLang="ko-KR" sz="2400" b="1" dirty="0" smtClean="0">
                <a:ea typeface="08서울한강체 L" pitchFamily="18" charset="-127"/>
              </a:rPr>
              <a:t>.-&gt; test set</a:t>
            </a:r>
            <a:r>
              <a:rPr lang="ko-KR" altLang="en-US" sz="2400" b="1" dirty="0" smtClean="0">
                <a:ea typeface="08서울한강체 L" pitchFamily="18" charset="-127"/>
              </a:rPr>
              <a:t>에 있는 물체로 부터 </a:t>
            </a:r>
            <a:r>
              <a:rPr lang="en-US" altLang="ko-KR" sz="2400" b="1" dirty="0" err="1" smtClean="0">
                <a:ea typeface="08서울한강체 L" pitchFamily="18" charset="-127"/>
              </a:rPr>
              <a:t>dak</a:t>
            </a:r>
            <a:r>
              <a:rPr lang="ko-KR" altLang="en-US" sz="2400" b="1" dirty="0" smtClean="0">
                <a:ea typeface="08서울한강체 L" pitchFamily="18" charset="-127"/>
              </a:rPr>
              <a:t>라는 것들을 선택</a:t>
            </a:r>
            <a:r>
              <a:rPr lang="en-US" altLang="ko-KR" sz="2400" b="1" dirty="0" smtClean="0">
                <a:ea typeface="08서울한강체 L" pitchFamily="18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   </a:t>
            </a: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25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>
                <a:latin typeface="+mj-ea"/>
              </a:rPr>
              <a:t>Behavioral Experiments</a:t>
            </a:r>
            <a:endParaRPr lang="ko-KR" altLang="en-US" i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err="1" smtClean="0">
                <a:ea typeface="08서울한강체 L" pitchFamily="18" charset="-127"/>
              </a:rPr>
              <a:t>Exp</a:t>
            </a:r>
            <a:r>
              <a:rPr lang="en-US" altLang="ko-KR" sz="2400" b="1" dirty="0" smtClean="0">
                <a:ea typeface="08서울한강체 L" pitchFamily="18" charset="-127"/>
              </a:rPr>
              <a:t> 1. Validating Out Approach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Result</a:t>
            </a: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3861048"/>
            <a:ext cx="779145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1"/>
          <a:stretch/>
        </p:blipFill>
        <p:spPr bwMode="auto">
          <a:xfrm>
            <a:off x="1703408" y="2204864"/>
            <a:ext cx="6696075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784647" y="2204864"/>
            <a:ext cx="6192689" cy="1584176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3656855" y="6232773"/>
                <a:ext cx="1224137" cy="36457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b="0" i="0" smtClean="0">
                          <a:latin typeface="Cambria Math"/>
                        </a:rPr>
                        <m:t>=.98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855" y="6232773"/>
                <a:ext cx="1224137" cy="3645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5385048" y="6232772"/>
                <a:ext cx="1224137" cy="36457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/>
                      </a:rPr>
                      <m:t>=.</m:t>
                    </m:r>
                  </m:oMath>
                </a14:m>
                <a:r>
                  <a:rPr lang="en-US" altLang="ko-KR" dirty="0" smtClean="0"/>
                  <a:t>66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048" y="6232772"/>
                <a:ext cx="1224137" cy="364579"/>
              </a:xfrm>
              <a:prstGeom prst="rect">
                <a:avLst/>
              </a:prstGeom>
              <a:blipFill rotWithShape="1">
                <a:blip r:embed="rId5"/>
                <a:stretch>
                  <a:fillRect t="-4688" b="-2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7041232" y="6227193"/>
                <a:ext cx="1224137" cy="36457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b="0" i="0" smtClean="0">
                          <a:latin typeface="Cambria Math"/>
                        </a:rPr>
                        <m:t>=.84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232" y="6227193"/>
                <a:ext cx="1224137" cy="36457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9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Behavioral Experiments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Exp2 )</a:t>
            </a: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Novel Domains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36 Participants, $0.05 for each trial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2105025"/>
            <a:ext cx="65246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44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Behavioral Experiments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Exp2 )</a:t>
            </a: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Novel Domains</a:t>
            </a: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2400" b="1" dirty="0" smtClean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57" y="2348880"/>
            <a:ext cx="77819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753200" y="5589238"/>
                <a:ext cx="1224137" cy="36457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b="0" i="0" smtClean="0">
                          <a:latin typeface="Cambria Math"/>
                        </a:rPr>
                        <m:t>=.95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00" y="5589238"/>
                <a:ext cx="1224137" cy="36457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568624" y="5589240"/>
                <a:ext cx="1224137" cy="36457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ko-KR" b="0" i="0" smtClean="0">
                          <a:latin typeface="Cambria Math"/>
                        </a:rPr>
                        <m:t>=.97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624" y="5589240"/>
                <a:ext cx="1224137" cy="36457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296816" y="5589240"/>
                <a:ext cx="1224137" cy="36457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/>
                      </a:rPr>
                      <m:t>=.</m:t>
                    </m:r>
                  </m:oMath>
                </a14:m>
                <a:r>
                  <a:rPr lang="en-US" altLang="ko-KR" dirty="0" smtClean="0"/>
                  <a:t>88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816" y="5589240"/>
                <a:ext cx="1224137" cy="364579"/>
              </a:xfrm>
              <a:prstGeom prst="rect">
                <a:avLst/>
              </a:prstGeom>
              <a:blipFill rotWithShape="1">
                <a:blip r:embed="rId5"/>
                <a:stretch>
                  <a:fillRect t="-4688" b="-2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5025008" y="5589239"/>
                <a:ext cx="1224137" cy="36457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/>
                      </a:rPr>
                      <m:t>=.</m:t>
                    </m:r>
                  </m:oMath>
                </a14:m>
                <a:r>
                  <a:rPr lang="en-US" altLang="ko-KR" dirty="0" smtClean="0"/>
                  <a:t>91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008" y="5589239"/>
                <a:ext cx="1224137" cy="364579"/>
              </a:xfrm>
              <a:prstGeom prst="rect">
                <a:avLst/>
              </a:prstGeom>
              <a:blipFill rotWithShape="1">
                <a:blip r:embed="rId6"/>
                <a:stretch>
                  <a:fillRect t="-4688" b="-2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753199" y="5953819"/>
                <a:ext cx="1224137" cy="3600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𝑃</m:t>
                        </m:r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>
                        <a:latin typeface="Cambria Math"/>
                      </a:rPr>
                      <m:t>=.</m:t>
                    </m:r>
                  </m:oMath>
                </a14:m>
                <a:r>
                  <a:rPr lang="en-US" altLang="ko-KR" dirty="0" smtClean="0"/>
                  <a:t>80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199" y="5953819"/>
                <a:ext cx="1224137" cy="360040"/>
              </a:xfrm>
              <a:prstGeom prst="rect">
                <a:avLst/>
              </a:prstGeom>
              <a:blipFill rotWithShape="1">
                <a:blip r:embed="rId7"/>
                <a:stretch>
                  <a:fillRect t="-6349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6753200" y="6313859"/>
                <a:ext cx="1224136" cy="3600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𝐸</m:t>
                        </m:r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altLang="ko-KR">
                        <a:latin typeface="Cambria Math"/>
                      </a:rPr>
                      <m:t>=.</m:t>
                    </m:r>
                  </m:oMath>
                </a14:m>
                <a:r>
                  <a:rPr lang="en-US" altLang="ko-KR" dirty="0" smtClean="0"/>
                  <a:t>90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200" y="6313859"/>
                <a:ext cx="1224136" cy="360040"/>
              </a:xfrm>
              <a:prstGeom prst="rect">
                <a:avLst/>
              </a:prstGeom>
              <a:blipFill rotWithShape="1">
                <a:blip r:embed="rId8"/>
                <a:stretch>
                  <a:fillRect t="-6349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Contents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4400" b="1" dirty="0" smtClean="0">
                <a:ea typeface="08서울한강체 L" pitchFamily="18" charset="-127"/>
              </a:rPr>
              <a:t>5. Discussion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2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Discussion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** </a:t>
            </a:r>
            <a:r>
              <a:rPr lang="ko-KR" altLang="en-US" sz="2400" b="1" dirty="0" smtClean="0">
                <a:ea typeface="08서울한강체 L" pitchFamily="18" charset="-127"/>
              </a:rPr>
              <a:t>의의</a:t>
            </a:r>
            <a:endParaRPr lang="en-US" altLang="ko-KR" sz="2400" b="1" dirty="0" smtClean="0">
              <a:ea typeface="08서울한강체 L" pitchFamily="18" charset="-127"/>
            </a:endParaRPr>
          </a:p>
          <a:p>
            <a:pPr marL="457200" indent="-457200">
              <a:buAutoNum type="arabicParenR"/>
            </a:pPr>
            <a:r>
              <a:rPr lang="en-US" altLang="ko-KR" sz="2400" b="1" dirty="0" smtClean="0">
                <a:ea typeface="08서울한강체 L" pitchFamily="18" charset="-127"/>
              </a:rPr>
              <a:t>Hypothesis Space</a:t>
            </a:r>
            <a:r>
              <a:rPr lang="ko-KR" altLang="en-US" sz="2400" b="1" dirty="0" smtClean="0">
                <a:ea typeface="08서울한강체 L" pitchFamily="18" charset="-127"/>
              </a:rPr>
              <a:t> 손 </a:t>
            </a:r>
            <a:r>
              <a:rPr lang="en-US" altLang="ko-KR" sz="2400" b="1" dirty="0" smtClean="0">
                <a:ea typeface="08서울한강체 L" pitchFamily="18" charset="-127"/>
              </a:rPr>
              <a:t>-&gt; </a:t>
            </a:r>
            <a:r>
              <a:rPr lang="ko-KR" altLang="en-US" sz="2400" b="1" dirty="0" smtClean="0">
                <a:ea typeface="08서울한강체 L" pitchFamily="18" charset="-127"/>
              </a:rPr>
              <a:t>기계</a:t>
            </a:r>
            <a:endParaRPr lang="en-US" altLang="ko-KR" sz="2400" b="1" dirty="0">
              <a:ea typeface="08서울한강체 L" pitchFamily="18" charset="-127"/>
            </a:endParaRPr>
          </a:p>
          <a:p>
            <a:pPr marL="457200" indent="-457200">
              <a:buAutoNum type="arabicParenR"/>
            </a:pPr>
            <a:r>
              <a:rPr lang="en-US" altLang="ko-KR" sz="2400" b="1" dirty="0" smtClean="0">
                <a:ea typeface="08서울한강체 L" pitchFamily="18" charset="-127"/>
              </a:rPr>
              <a:t>Bayesian Model</a:t>
            </a:r>
            <a:r>
              <a:rPr lang="ko-KR" altLang="en-US" sz="2400" b="1" dirty="0" smtClean="0">
                <a:ea typeface="08서울한강체 L" pitchFamily="18" charset="-127"/>
              </a:rPr>
              <a:t>의 </a:t>
            </a:r>
            <a:r>
              <a:rPr lang="ko-KR" altLang="en-US" sz="2400" b="1" dirty="0" err="1" smtClean="0">
                <a:ea typeface="08서울한강체 L" pitchFamily="18" charset="-127"/>
              </a:rPr>
              <a:t>재검증</a:t>
            </a:r>
            <a:endParaRPr lang="en-US" altLang="ko-KR" sz="2400" b="1" dirty="0">
              <a:ea typeface="08서울한강체 L" pitchFamily="18" charset="-127"/>
            </a:endParaRPr>
          </a:p>
          <a:p>
            <a:pPr marL="457200" indent="-457200">
              <a:buAutoNum type="arabicParenR"/>
            </a:pPr>
            <a:r>
              <a:rPr lang="en-US" altLang="ko-KR" sz="2400" b="1" dirty="0" smtClean="0">
                <a:ea typeface="08서울한강체 L" pitchFamily="18" charset="-127"/>
              </a:rPr>
              <a:t>New Domain </a:t>
            </a:r>
            <a:r>
              <a:rPr lang="ko-KR" altLang="en-US" sz="2400" b="1" dirty="0" smtClean="0">
                <a:ea typeface="08서울한강체 L" pitchFamily="18" charset="-127"/>
              </a:rPr>
              <a:t>적용</a:t>
            </a:r>
            <a:endParaRPr lang="en-US" altLang="ko-KR" sz="2400" b="1" dirty="0" smtClean="0">
              <a:ea typeface="08서울한강체 L" pitchFamily="18" charset="-127"/>
            </a:endParaRPr>
          </a:p>
          <a:p>
            <a:pPr marL="457200" indent="-457200">
              <a:buAutoNum type="arabicParenR"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** </a:t>
            </a:r>
            <a:r>
              <a:rPr lang="ko-KR" altLang="en-US" sz="2400" b="1" dirty="0" smtClean="0">
                <a:ea typeface="08서울한강체 L" pitchFamily="18" charset="-127"/>
              </a:rPr>
              <a:t>미래 연구</a:t>
            </a:r>
            <a:endParaRPr lang="en-US" altLang="ko-KR" sz="2400" b="1" dirty="0">
              <a:ea typeface="08서울한강체 L" pitchFamily="18" charset="-127"/>
            </a:endParaRPr>
          </a:p>
          <a:p>
            <a:pPr marL="457200" indent="-457200">
              <a:buAutoNum type="arabicParenR"/>
            </a:pPr>
            <a:r>
              <a:rPr lang="en-US" altLang="ko-KR" sz="2400" b="1" dirty="0" smtClean="0">
                <a:ea typeface="08서울한강체 L" pitchFamily="18" charset="-127"/>
              </a:rPr>
              <a:t>One Subordinate-level and One Basic-level Object</a:t>
            </a:r>
          </a:p>
          <a:p>
            <a:pPr>
              <a:buFontTx/>
              <a:buChar char="-"/>
            </a:pPr>
            <a:r>
              <a:rPr lang="en-US" altLang="ko-KR" sz="2400" b="1" dirty="0" smtClean="0">
                <a:ea typeface="08서울한강체 L" pitchFamily="18" charset="-127"/>
              </a:rPr>
              <a:t>Heterogeneous Training Sets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2) Training</a:t>
            </a:r>
            <a:r>
              <a:rPr lang="ko-KR" altLang="en-US" sz="2400" b="1" dirty="0" smtClean="0">
                <a:ea typeface="08서울한강체 L" pitchFamily="18" charset="-127"/>
              </a:rPr>
              <a:t>과 </a:t>
            </a:r>
            <a:r>
              <a:rPr lang="en-US" altLang="ko-KR" sz="2400" b="1" dirty="0" smtClean="0">
                <a:ea typeface="08서울한강체 L" pitchFamily="18" charset="-127"/>
              </a:rPr>
              <a:t>Test </a:t>
            </a:r>
            <a:r>
              <a:rPr lang="ko-KR" altLang="en-US" sz="2400" b="1" dirty="0" smtClean="0">
                <a:ea typeface="08서울한강체 L" pitchFamily="18" charset="-127"/>
              </a:rPr>
              <a:t>자극의 시각적 유사성에 따른 상호작용 효과</a:t>
            </a: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      </a:t>
            </a:r>
          </a:p>
          <a:p>
            <a:pPr marL="0" indent="0">
              <a:buNone/>
            </a:pP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   [ BWLM</a:t>
            </a:r>
            <a:r>
              <a:rPr lang="ko-KR" altLang="en-US" sz="2400" b="1" dirty="0" smtClean="0">
                <a:ea typeface="08서울한강체 L" pitchFamily="18" charset="-127"/>
              </a:rPr>
              <a:t>로는 불가 </a:t>
            </a:r>
            <a:r>
              <a:rPr lang="en-US" altLang="ko-KR" sz="2400" b="1" dirty="0" smtClean="0">
                <a:ea typeface="08서울한강체 L" pitchFamily="18" charset="-127"/>
              </a:rPr>
              <a:t>]</a:t>
            </a:r>
          </a:p>
          <a:p>
            <a:pPr marL="0" indent="0">
              <a:buNone/>
            </a:pPr>
            <a:r>
              <a:rPr lang="en-US" altLang="ko-KR" sz="2400" b="1" dirty="0" smtClean="0">
                <a:ea typeface="08서울한강체 L" pitchFamily="18" charset="-127"/>
              </a:rPr>
              <a:t>3) </a:t>
            </a:r>
            <a:r>
              <a:rPr lang="ko-KR" altLang="en-US" sz="2400" b="1" dirty="0" smtClean="0">
                <a:ea typeface="08서울한강체 L" pitchFamily="18" charset="-127"/>
              </a:rPr>
              <a:t>상식 추론에도 적용가능 </a:t>
            </a:r>
            <a:r>
              <a:rPr lang="en-US" altLang="ko-KR" sz="2400" b="1" dirty="0" smtClean="0">
                <a:ea typeface="08서울한강체 L" pitchFamily="18" charset="-127"/>
              </a:rPr>
              <a:t>from </a:t>
            </a:r>
            <a:r>
              <a:rPr lang="en-US" altLang="ko-KR" sz="2400" b="1" dirty="0" err="1" smtClean="0">
                <a:ea typeface="08서울한강체 L" pitchFamily="18" charset="-127"/>
              </a:rPr>
              <a:t>ConcepNet</a:t>
            </a:r>
            <a:r>
              <a:rPr lang="en-US" altLang="ko-KR" sz="2400" b="1" dirty="0" smtClean="0">
                <a:ea typeface="08서울한강체 L" pitchFamily="18" charset="-127"/>
              </a:rPr>
              <a:t> of </a:t>
            </a:r>
            <a:r>
              <a:rPr lang="en-US" altLang="ko-KR" sz="2400" b="1" dirty="0" err="1" smtClean="0">
                <a:ea typeface="08서울한강체 L" pitchFamily="18" charset="-127"/>
              </a:rPr>
              <a:t>OpenCyc</a:t>
            </a:r>
            <a:endParaRPr lang="en-US" altLang="ko-KR" sz="2400" b="1" dirty="0" smtClean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670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smtClean="0">
                <a:latin typeface="+mn-lt"/>
                <a:ea typeface="08서울한강체 L" pitchFamily="18" charset="-127"/>
              </a:rPr>
              <a:t>Simulation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61264" y="3140968"/>
            <a:ext cx="18722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 Sub  Basic  Super</a:t>
            </a:r>
            <a:endParaRPr lang="ko-KR" altLang="en-US" sz="1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01742" y="3645024"/>
            <a:ext cx="8922196" cy="168905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600" b="1" dirty="0">
              <a:ea typeface="08서울한강체 L" pitchFamily="18" charset="-127"/>
            </a:endParaRPr>
          </a:p>
          <a:p>
            <a:pPr>
              <a:buAutoNum type="arabicParenR"/>
            </a:pPr>
            <a:r>
              <a:rPr lang="en-US" altLang="ko-KR" sz="1600" b="1" dirty="0" smtClean="0">
                <a:ea typeface="08서울한강체 L" pitchFamily="18" charset="-127"/>
              </a:rPr>
              <a:t>Dump truck : |h| = 1</a:t>
            </a:r>
          </a:p>
          <a:p>
            <a:pPr>
              <a:buAutoNum type="arabicParenR"/>
            </a:pPr>
            <a:endParaRPr lang="en-US" altLang="ko-KR" sz="1600" b="1" dirty="0" smtClean="0">
              <a:ea typeface="08서울한강체 L" pitchFamily="18" charset="-127"/>
            </a:endParaRPr>
          </a:p>
          <a:p>
            <a:pPr>
              <a:buAutoNum type="arabicParenR"/>
            </a:pPr>
            <a:r>
              <a:rPr lang="en-US" altLang="ko-KR" sz="1600" b="1" dirty="0" smtClean="0">
                <a:ea typeface="08서울한강체 L" pitchFamily="18" charset="-127"/>
              </a:rPr>
              <a:t>Truck : |h| = </a:t>
            </a:r>
            <a:r>
              <a:rPr lang="en-US" altLang="ko-KR" sz="1600" b="1" dirty="0" smtClean="0">
                <a:ea typeface="08서울한강체 L" pitchFamily="18" charset="-127"/>
              </a:rPr>
              <a:t>24</a:t>
            </a:r>
            <a:endParaRPr lang="en-US" altLang="ko-KR" sz="1600" b="1" dirty="0" smtClean="0">
              <a:ea typeface="08서울한강체 L" pitchFamily="18" charset="-127"/>
            </a:endParaRPr>
          </a:p>
          <a:p>
            <a:pPr>
              <a:buAutoNum type="arabicParenR"/>
            </a:pPr>
            <a:endParaRPr lang="en-US" altLang="ko-KR" sz="1600" b="1" dirty="0" smtClean="0">
              <a:ea typeface="08서울한강체 L" pitchFamily="18" charset="-127"/>
            </a:endParaRPr>
          </a:p>
          <a:p>
            <a:pPr>
              <a:buAutoNum type="arabicParenR"/>
            </a:pPr>
            <a:r>
              <a:rPr lang="en-US" altLang="ko-KR" sz="1600" b="1" dirty="0" smtClean="0">
                <a:ea typeface="08서울한강체 L" pitchFamily="18" charset="-127"/>
              </a:rPr>
              <a:t>Motor Vehicle : |h| = </a:t>
            </a:r>
            <a:r>
              <a:rPr lang="en-US" altLang="ko-KR" sz="1600" b="1" dirty="0" smtClean="0">
                <a:ea typeface="08서울한강체 L" pitchFamily="18" charset="-127"/>
              </a:rPr>
              <a:t>78</a:t>
            </a:r>
            <a:endParaRPr lang="en-US" altLang="ko-KR" sz="1600" b="1" dirty="0" smtClean="0">
              <a:ea typeface="08서울한강체 L" pitchFamily="18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601345" y="1607668"/>
            <a:ext cx="3960440" cy="1461683"/>
            <a:chOff x="488504" y="1607277"/>
            <a:chExt cx="5972175" cy="2252454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59"/>
            <a:stretch/>
          </p:blipFill>
          <p:spPr bwMode="auto">
            <a:xfrm>
              <a:off x="488504" y="1607277"/>
              <a:ext cx="5972175" cy="2252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149" y="1988841"/>
              <a:ext cx="2211651" cy="1870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5042" y="2008045"/>
              <a:ext cx="2130064" cy="1851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488505" y="1607277"/>
            <a:ext cx="3960440" cy="1461683"/>
            <a:chOff x="488504" y="1607277"/>
            <a:chExt cx="5972175" cy="225245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559"/>
            <a:stretch/>
          </p:blipFill>
          <p:spPr bwMode="auto">
            <a:xfrm>
              <a:off x="488504" y="1607277"/>
              <a:ext cx="5972175" cy="22524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149" y="1988841"/>
              <a:ext cx="2211651" cy="1870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5042" y="2008045"/>
              <a:ext cx="2130064" cy="1851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148" y="1607667"/>
            <a:ext cx="1757735" cy="146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699" y="1607669"/>
            <a:ext cx="1572709" cy="1461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729137" y="3203358"/>
            <a:ext cx="18722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 Sub  Basic  Super</a:t>
            </a:r>
            <a:endParaRPr lang="ko-KR" altLang="en-US" sz="1400" dirty="0"/>
          </a:p>
        </p:txBody>
      </p:sp>
      <p:sp>
        <p:nvSpPr>
          <p:cNvPr id="27" name="직사각형 26"/>
          <p:cNvSpPr/>
          <p:nvPr/>
        </p:nvSpPr>
        <p:spPr>
          <a:xfrm>
            <a:off x="4784694" y="3203358"/>
            <a:ext cx="18722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 Sub  Basic  Super</a:t>
            </a: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6902949" y="3203358"/>
            <a:ext cx="1872208" cy="18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  Sub  Basic  Super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417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/>
          </a:bodyPr>
          <a:lstStyle/>
          <a:p>
            <a:pPr algn="l"/>
            <a:r>
              <a:rPr lang="en-US" altLang="ko-KR" i="1" dirty="0" smtClean="0">
                <a:latin typeface="+mn-lt"/>
                <a:ea typeface="08서울한강체 L" pitchFamily="18" charset="-127"/>
              </a:rPr>
              <a:t>References</a:t>
            </a:r>
            <a:endParaRPr lang="ko-KR" altLang="en-US" i="1" dirty="0">
              <a:latin typeface="+mn-lt"/>
              <a:ea typeface="08서울한강체 L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 b="1" dirty="0" smtClean="0">
                <a:ea typeface="08서울한강체 L" pitchFamily="18" charset="-127"/>
              </a:rPr>
              <a:t>J.T. Abbott, J.L. </a:t>
            </a:r>
            <a:r>
              <a:rPr lang="en-US" altLang="ko-KR" sz="1600" b="1" dirty="0" err="1" smtClean="0">
                <a:ea typeface="08서울한강체 L" pitchFamily="18" charset="-127"/>
              </a:rPr>
              <a:t>Austerweil</a:t>
            </a:r>
            <a:r>
              <a:rPr lang="en-US" altLang="ko-KR" sz="1600" b="1" dirty="0" smtClean="0">
                <a:ea typeface="08서울한강체 L" pitchFamily="18" charset="-127"/>
              </a:rPr>
              <a:t>, and T.L. Griffiths. “Constructing a hypothesis space from the web for large-scale Bayesian word learning”. </a:t>
            </a:r>
            <a:r>
              <a:rPr lang="en-US" altLang="ko-KR" sz="1600" b="1" i="1" dirty="0" err="1" smtClean="0">
                <a:ea typeface="08서울한강체 L" pitchFamily="18" charset="-127"/>
              </a:rPr>
              <a:t>Proceeddings</a:t>
            </a:r>
            <a:r>
              <a:rPr lang="en-US" altLang="ko-KR" sz="1600" b="1" i="1" dirty="0" smtClean="0">
                <a:ea typeface="08서울한강체 L" pitchFamily="18" charset="-127"/>
              </a:rPr>
              <a:t> of the 34</a:t>
            </a:r>
            <a:r>
              <a:rPr lang="en-US" altLang="ko-KR" sz="1600" b="1" i="1" baseline="30000" dirty="0" smtClean="0">
                <a:ea typeface="08서울한강체 L" pitchFamily="18" charset="-127"/>
              </a:rPr>
              <a:t>th</a:t>
            </a:r>
            <a:r>
              <a:rPr lang="en-US" altLang="ko-KR" sz="1600" b="1" i="1" dirty="0" smtClean="0">
                <a:ea typeface="08서울한강체 L" pitchFamily="18" charset="-127"/>
              </a:rPr>
              <a:t> Annual Conference of the Cognitive Science Society</a:t>
            </a:r>
            <a:r>
              <a:rPr lang="en-US" altLang="ko-KR" sz="1600" b="1" dirty="0" smtClean="0">
                <a:ea typeface="08서울한강체 L" pitchFamily="18" charset="-127"/>
              </a:rPr>
              <a:t>, 2012</a:t>
            </a:r>
          </a:p>
          <a:p>
            <a:pPr marL="0" indent="0">
              <a:buNone/>
            </a:pPr>
            <a:endParaRPr lang="en-US" altLang="ko-KR" sz="16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1600" b="1" dirty="0" smtClean="0">
                <a:ea typeface="08서울한강체 L" pitchFamily="18" charset="-127"/>
              </a:rPr>
              <a:t>R.N. Shepard “Toward a Universal Law of Generalization for Psychological Science”, </a:t>
            </a:r>
            <a:r>
              <a:rPr lang="en-US" altLang="ko-KR" sz="1600" b="1" i="1" dirty="0" smtClean="0">
                <a:ea typeface="08서울한강체 L" pitchFamily="18" charset="-127"/>
              </a:rPr>
              <a:t>Science, </a:t>
            </a:r>
            <a:r>
              <a:rPr lang="en-US" altLang="ko-KR" sz="1600" b="1" dirty="0" smtClean="0">
                <a:ea typeface="08서울한강체 L" pitchFamily="18" charset="-127"/>
              </a:rPr>
              <a:t>Vol. 237, No.4820. 1987. pp.1317-1323</a:t>
            </a:r>
          </a:p>
          <a:p>
            <a:pPr marL="0" indent="0">
              <a:buNone/>
            </a:pPr>
            <a:endParaRPr lang="en-US" altLang="ko-KR" sz="16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1600" b="1" dirty="0" smtClean="0">
                <a:ea typeface="08서울한강체 L" pitchFamily="18" charset="-127"/>
              </a:rPr>
              <a:t>J.B. </a:t>
            </a:r>
            <a:r>
              <a:rPr lang="en-US" altLang="ko-KR" sz="1600" b="1" dirty="0" err="1" smtClean="0">
                <a:ea typeface="08서울한강체 L" pitchFamily="18" charset="-127"/>
              </a:rPr>
              <a:t>Tenenbaum</a:t>
            </a:r>
            <a:r>
              <a:rPr lang="en-US" altLang="ko-KR" sz="1600" b="1" dirty="0" smtClean="0">
                <a:ea typeface="08서울한강체 L" pitchFamily="18" charset="-127"/>
              </a:rPr>
              <a:t> “Rules and Similarity in Concept Leaning”. </a:t>
            </a:r>
            <a:r>
              <a:rPr lang="en-US" altLang="ko-KR" sz="1600" b="1" i="1" dirty="0" smtClean="0">
                <a:ea typeface="08서울한강체 L" pitchFamily="18" charset="-127"/>
              </a:rPr>
              <a:t>Advances in Neural Information Processing Systems 12</a:t>
            </a:r>
            <a:r>
              <a:rPr lang="en-US" altLang="ko-KR" sz="1600" b="1" dirty="0" smtClean="0">
                <a:ea typeface="08서울한강체 L" pitchFamily="18" charset="-127"/>
              </a:rPr>
              <a:t>. 2000. pp59-65</a:t>
            </a:r>
          </a:p>
          <a:p>
            <a:pPr marL="0" indent="0">
              <a:buNone/>
            </a:pPr>
            <a:endParaRPr lang="en-US" altLang="ko-KR" sz="1600" b="1" dirty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1600" b="1" dirty="0" smtClean="0">
                <a:ea typeface="08서울한강체 L" pitchFamily="18" charset="-127"/>
              </a:rPr>
              <a:t>J.B. </a:t>
            </a:r>
            <a:r>
              <a:rPr lang="en-US" altLang="ko-KR" sz="1600" b="1" dirty="0" err="1" smtClean="0">
                <a:ea typeface="08서울한강체 L" pitchFamily="18" charset="-127"/>
              </a:rPr>
              <a:t>Tenenbaum</a:t>
            </a:r>
            <a:r>
              <a:rPr lang="en-US" altLang="ko-KR" sz="1600" b="1" dirty="0" smtClean="0">
                <a:ea typeface="08서울한강체 L" pitchFamily="18" charset="-127"/>
              </a:rPr>
              <a:t> and T. L. Griffiths. “Generalization, Similarity, and Bayesian inference”. </a:t>
            </a:r>
            <a:r>
              <a:rPr lang="en-US" altLang="ko-KR" sz="1600" b="1" i="1" dirty="0" smtClean="0">
                <a:ea typeface="08서울한강체 L" pitchFamily="18" charset="-127"/>
              </a:rPr>
              <a:t>Behavioral and Brain Sciences 24</a:t>
            </a:r>
            <a:r>
              <a:rPr lang="en-US" altLang="ko-KR" sz="1600" b="1" dirty="0" smtClean="0">
                <a:ea typeface="08서울한강체 L" pitchFamily="18" charset="-127"/>
              </a:rPr>
              <a:t>. 2001. </a:t>
            </a:r>
            <a:r>
              <a:rPr lang="en-US" altLang="ko-KR" sz="1600" b="1" dirty="0" err="1" smtClean="0">
                <a:ea typeface="08서울한강체 L" pitchFamily="18" charset="-127"/>
              </a:rPr>
              <a:t>pp</a:t>
            </a:r>
            <a:r>
              <a:rPr lang="en-US" altLang="ko-KR" sz="1600" b="1" dirty="0" smtClean="0">
                <a:ea typeface="08서울한강체 L" pitchFamily="18" charset="-127"/>
              </a:rPr>
              <a:t> 629-640</a:t>
            </a:r>
          </a:p>
          <a:p>
            <a:pPr marL="0" indent="0">
              <a:buNone/>
            </a:pPr>
            <a:endParaRPr lang="en-US" altLang="ko-KR" sz="16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1600" b="1" dirty="0" smtClean="0">
                <a:ea typeface="08서울한강체 L" pitchFamily="18" charset="-127"/>
              </a:rPr>
              <a:t>F. </a:t>
            </a:r>
            <a:r>
              <a:rPr lang="en-US" altLang="ko-KR" sz="1600" b="1" dirty="0" err="1" smtClean="0">
                <a:ea typeface="08서울한강체 L" pitchFamily="18" charset="-127"/>
              </a:rPr>
              <a:t>Xu</a:t>
            </a:r>
            <a:r>
              <a:rPr lang="en-US" altLang="ko-KR" sz="1600" b="1" dirty="0" smtClean="0">
                <a:ea typeface="08서울한강체 L" pitchFamily="18" charset="-127"/>
              </a:rPr>
              <a:t> and J.B. </a:t>
            </a:r>
            <a:r>
              <a:rPr lang="en-US" altLang="ko-KR" sz="1600" b="1" dirty="0" err="1" smtClean="0">
                <a:ea typeface="08서울한강체 L" pitchFamily="18" charset="-127"/>
              </a:rPr>
              <a:t>Tenenbaum</a:t>
            </a:r>
            <a:r>
              <a:rPr lang="en-US" altLang="ko-KR" sz="1600" b="1" dirty="0" smtClean="0">
                <a:ea typeface="08서울한강체 L" pitchFamily="18" charset="-127"/>
              </a:rPr>
              <a:t>. “Word Learning as Bayesian Inference”. </a:t>
            </a:r>
            <a:r>
              <a:rPr lang="en-US" altLang="ko-KR" sz="1600" b="1" i="1" dirty="0" smtClean="0">
                <a:ea typeface="08서울한강체 L" pitchFamily="18" charset="-127"/>
              </a:rPr>
              <a:t>Psychological Review.</a:t>
            </a:r>
            <a:r>
              <a:rPr lang="en-US" altLang="ko-KR" sz="1600" b="1" dirty="0" smtClean="0">
                <a:ea typeface="08서울한강체 L" pitchFamily="18" charset="-127"/>
              </a:rPr>
              <a:t> Vol. 114. No.2. 2007. </a:t>
            </a:r>
            <a:r>
              <a:rPr lang="en-US" altLang="ko-KR" sz="1600" b="1" dirty="0" err="1" smtClean="0">
                <a:ea typeface="08서울한강체 L" pitchFamily="18" charset="-127"/>
              </a:rPr>
              <a:t>pp</a:t>
            </a:r>
            <a:r>
              <a:rPr lang="en-US" altLang="ko-KR" sz="1600" b="1" dirty="0" smtClean="0">
                <a:ea typeface="08서울한강체 L" pitchFamily="18" charset="-127"/>
              </a:rPr>
              <a:t> 245-272</a:t>
            </a:r>
            <a:endParaRPr lang="en-US" altLang="ko-KR" sz="1600" b="1" dirty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1600" b="1" dirty="0" smtClean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98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Contents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 smtClean="0">
                <a:ea typeface="08서울한강체 L" pitchFamily="18" charset="-127"/>
              </a:rPr>
              <a:t>Introduction</a:t>
            </a:r>
          </a:p>
          <a:p>
            <a:pPr marL="457200" indent="-457200">
              <a:buAutoNum type="arabicPeriod"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457200" indent="-457200">
              <a:buAutoNum type="arabicPeriod"/>
            </a:pPr>
            <a:r>
              <a:rPr lang="en-US" altLang="ko-KR" sz="2400" b="1" dirty="0" smtClean="0">
                <a:ea typeface="08서울한강체 L" pitchFamily="18" charset="-127"/>
              </a:rPr>
              <a:t>Basic Concepts</a:t>
            </a:r>
          </a:p>
          <a:p>
            <a:pPr marL="457200" indent="-457200">
              <a:buAutoNum type="arabicPeriod"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457200" indent="-457200">
              <a:buAutoNum type="arabicPeriod" startAt="3"/>
            </a:pPr>
            <a:r>
              <a:rPr lang="en-US" altLang="ko-KR" sz="2400" b="1" dirty="0" err="1" smtClean="0">
                <a:ea typeface="08서울한강체 L" pitchFamily="18" charset="-127"/>
              </a:rPr>
              <a:t>Xu</a:t>
            </a:r>
            <a:r>
              <a:rPr lang="en-US" altLang="ko-KR" sz="2400" b="1" dirty="0" smtClean="0">
                <a:ea typeface="08서울한강체 L" pitchFamily="18" charset="-127"/>
              </a:rPr>
              <a:t> and </a:t>
            </a:r>
            <a:r>
              <a:rPr lang="en-US" altLang="ko-KR" sz="2400" b="1" dirty="0" err="1" smtClean="0">
                <a:ea typeface="08서울한강체 L" pitchFamily="18" charset="-127"/>
              </a:rPr>
              <a:t>Tenenbaum</a:t>
            </a:r>
            <a:r>
              <a:rPr lang="en-US" altLang="ko-KR" sz="2400" b="1" dirty="0" smtClean="0">
                <a:ea typeface="08서울한강체 L" pitchFamily="18" charset="-127"/>
              </a:rPr>
              <a:t>(2007)</a:t>
            </a:r>
            <a:r>
              <a:rPr lang="en-US" altLang="ko-KR" sz="2400" b="1" dirty="0">
                <a:ea typeface="08서울한강체 L" pitchFamily="18" charset="-127"/>
              </a:rPr>
              <a:t> </a:t>
            </a:r>
            <a:r>
              <a:rPr lang="en-US" altLang="ko-KR" sz="2400" b="1" dirty="0" smtClean="0">
                <a:ea typeface="08서울한강체 L" pitchFamily="18" charset="-127"/>
              </a:rPr>
              <a:t>using Hierarchical Clustering</a:t>
            </a:r>
          </a:p>
          <a:p>
            <a:pPr marL="457200" indent="-457200">
              <a:buAutoNum type="arabicPeriod" startAt="3"/>
            </a:pPr>
            <a:endParaRPr lang="en-US" altLang="ko-KR" sz="2400" b="1" dirty="0" smtClean="0">
              <a:ea typeface="08서울한강체 L" pitchFamily="18" charset="-127"/>
            </a:endParaRPr>
          </a:p>
          <a:p>
            <a:pPr marL="457200" indent="-457200">
              <a:buAutoNum type="arabicPeriod" startAt="3"/>
            </a:pPr>
            <a:r>
              <a:rPr lang="en-US" altLang="ko-KR" sz="2400" b="1" dirty="0" smtClean="0">
                <a:ea typeface="08서울한강체 L" pitchFamily="18" charset="-127"/>
              </a:rPr>
              <a:t>Abbott, </a:t>
            </a:r>
            <a:r>
              <a:rPr lang="en-US" altLang="ko-KR" sz="2400" b="1" dirty="0" err="1" smtClean="0">
                <a:ea typeface="08서울한강체 L" pitchFamily="18" charset="-127"/>
              </a:rPr>
              <a:t>Austerweil</a:t>
            </a:r>
            <a:r>
              <a:rPr lang="en-US" altLang="ko-KR" sz="2400" b="1" dirty="0" smtClean="0">
                <a:ea typeface="08서울한강체 L" pitchFamily="18" charset="-127"/>
              </a:rPr>
              <a:t> and Griffiths(2012) using Word Net</a:t>
            </a:r>
          </a:p>
          <a:p>
            <a:pPr marL="457200" indent="-457200">
              <a:buAutoNum type="arabicPeriod" startAt="3"/>
            </a:pPr>
            <a:endParaRPr lang="en-US" altLang="ko-KR" sz="2400" b="1" dirty="0">
              <a:ea typeface="08서울한강체 L" pitchFamily="18" charset="-127"/>
            </a:endParaRPr>
          </a:p>
          <a:p>
            <a:pPr marL="457200" indent="-457200">
              <a:buAutoNum type="arabicPeriod" startAt="3"/>
            </a:pPr>
            <a:r>
              <a:rPr lang="en-US" altLang="ko-KR" sz="2400" b="1" dirty="0" smtClean="0">
                <a:ea typeface="08서울한강체 L" pitchFamily="18" charset="-127"/>
              </a:rPr>
              <a:t>Discussion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74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Contents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sz="4400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sz="4400" b="1" dirty="0" smtClean="0">
                <a:ea typeface="08서울한강체 L" pitchFamily="18" charset="-127"/>
              </a:rPr>
              <a:t>2. Basic Concepts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34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Basic Concepts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altLang="ko-KR" b="1" dirty="0" smtClean="0">
                <a:ea typeface="08서울한강체 L" pitchFamily="18" charset="-127"/>
              </a:rPr>
              <a:t>Bayesian Generalization Framework</a:t>
            </a:r>
          </a:p>
          <a:p>
            <a:pPr marL="0" indent="0">
              <a:buNone/>
            </a:pPr>
            <a:r>
              <a:rPr lang="en-US" altLang="ko-KR" b="1" dirty="0" smtClean="0">
                <a:ea typeface="08서울한강체 L" pitchFamily="18" charset="-127"/>
              </a:rPr>
              <a:t>	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08서울한강체 L" pitchFamily="18" charset="-127"/>
              </a:rPr>
              <a:t>- Bayesian Generalization Model</a:t>
            </a:r>
          </a:p>
          <a:p>
            <a:pPr marL="0" indent="0">
              <a:buNone/>
            </a:pPr>
            <a:endParaRPr lang="en-US" altLang="ko-KR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ea typeface="08서울한강체 L" pitchFamily="18" charset="-127"/>
              </a:rPr>
              <a:t>2) Hypothesis Space</a:t>
            </a:r>
          </a:p>
          <a:p>
            <a:pPr marL="0" indent="0">
              <a:buNone/>
            </a:pPr>
            <a:endParaRPr lang="en-US" altLang="ko-KR" b="1" dirty="0" smtClean="0"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b="1" dirty="0" smtClean="0">
              <a:ea typeface="08서울한강체 L" pitchFamily="18" charset="-127"/>
            </a:endParaRPr>
          </a:p>
          <a:p>
            <a:pPr marL="0" indent="0" algn="ctr">
              <a:buNone/>
            </a:pPr>
            <a:endParaRPr lang="en-US" altLang="ko-KR" b="1" dirty="0"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7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/>
          <a:lstStyle/>
          <a:p>
            <a:pPr marL="0" indent="0"/>
            <a:r>
              <a:rPr lang="en-US" altLang="ko-KR" b="1" dirty="0" smtClean="0">
                <a:latin typeface="+mn-lt"/>
                <a:ea typeface="08서울한강체 L" pitchFamily="18" charset="-127"/>
              </a:rPr>
              <a:t>Concepts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0472" y="1600201"/>
            <a:ext cx="2376264" cy="27649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b="1" i="1" dirty="0">
              <a:solidFill>
                <a:prstClr val="black"/>
              </a:solidFill>
              <a:latin typeface="Cambria Math"/>
              <a:ea typeface="08서울한강체 L" pitchFamily="18" charset="-127"/>
            </a:endParaRPr>
          </a:p>
          <a:p>
            <a:pPr marL="0" indent="0" algn="ctr">
              <a:buNone/>
            </a:pPr>
            <a:endParaRPr lang="en-US" altLang="ko-KR" b="1" i="1" dirty="0" smtClean="0">
              <a:solidFill>
                <a:prstClr val="black"/>
              </a:solidFill>
              <a:latin typeface="Cambria Math"/>
              <a:ea typeface="08서울한강체 L" pitchFamily="18" charset="-127"/>
            </a:endParaRPr>
          </a:p>
          <a:p>
            <a:pPr marL="0" indent="0" algn="ctr">
              <a:buNone/>
            </a:pPr>
            <a:endParaRPr lang="en-US" altLang="ko-KR" b="1" i="1" dirty="0" smtClean="0">
              <a:solidFill>
                <a:prstClr val="black"/>
              </a:solidFill>
              <a:latin typeface="Cambria Math"/>
              <a:ea typeface="08서울한강체 L" pitchFamily="18" charset="-127"/>
            </a:endParaRPr>
          </a:p>
          <a:p>
            <a:pPr marL="0" indent="0">
              <a:buNone/>
            </a:pPr>
            <a:endParaRPr lang="en-US" altLang="ko-KR" b="1" dirty="0">
              <a:latin typeface="08서울한강체 L" pitchFamily="18" charset="-127"/>
              <a:ea typeface="08서울한강체 L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2762672" y="4725144"/>
                <a:ext cx="2304256" cy="18722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3200" b="1" i="1" dirty="0" smtClean="0">
                  <a:solidFill>
                    <a:prstClr val="black"/>
                  </a:solidFill>
                  <a:ea typeface="08서울한강체 L" pitchFamily="18" charset="-127"/>
                </a:endParaRPr>
              </a:p>
              <a:p>
                <a:pPr algn="ctr"/>
                <a:endParaRPr lang="en-US" altLang="ko-KR" sz="3200" b="1" i="1" dirty="0">
                  <a:solidFill>
                    <a:prstClr val="black"/>
                  </a:solidFill>
                  <a:ea typeface="08서울한강체 L" pitchFamily="18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1" i="1" smtClean="0">
                          <a:solidFill>
                            <a:prstClr val="black"/>
                          </a:solidFill>
                          <a:latin typeface="Cambria Math"/>
                          <a:ea typeface="08서울한강체 L" pitchFamily="18" charset="-127"/>
                        </a:rPr>
                        <m:t>𝑵𝒆𝒘</m:t>
                      </m:r>
                      <m:r>
                        <a:rPr lang="en-US" altLang="ko-KR" sz="3200" b="1" i="1" smtClean="0">
                          <a:solidFill>
                            <a:prstClr val="black"/>
                          </a:solidFill>
                          <a:latin typeface="Cambria Math"/>
                          <a:ea typeface="08서울한강체 L" pitchFamily="18" charset="-127"/>
                        </a:rPr>
                        <m:t> </m:t>
                      </m:r>
                      <m:r>
                        <a:rPr lang="en-US" altLang="ko-KR" sz="3200" b="1" i="1" smtClean="0">
                          <a:solidFill>
                            <a:prstClr val="black"/>
                          </a:solidFill>
                          <a:latin typeface="Cambria Math"/>
                          <a:ea typeface="08서울한강체 L" pitchFamily="18" charset="-127"/>
                        </a:rPr>
                        <m:t>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672" y="4725144"/>
                <a:ext cx="2304256" cy="187220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208896" y="1844824"/>
            <a:ext cx="2304256" cy="2376264"/>
            <a:chOff x="208896" y="1844824"/>
            <a:chExt cx="2304256" cy="2376264"/>
          </a:xfrm>
        </p:grpSpPr>
        <p:grpSp>
          <p:nvGrpSpPr>
            <p:cNvPr id="10" name="그룹 9"/>
            <p:cNvGrpSpPr/>
            <p:nvPr/>
          </p:nvGrpSpPr>
          <p:grpSpPr>
            <a:xfrm>
              <a:off x="208896" y="2348880"/>
              <a:ext cx="2304256" cy="1872208"/>
              <a:chOff x="208896" y="2348880"/>
              <a:chExt cx="2304256" cy="18722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직사각형 8"/>
                  <p:cNvSpPr/>
                  <p:nvPr/>
                </p:nvSpPr>
                <p:spPr>
                  <a:xfrm>
                    <a:off x="208896" y="2348880"/>
                    <a:ext cx="2304256" cy="1872208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3200" b="1" i="1" dirty="0" smtClean="0">
                      <a:solidFill>
                        <a:prstClr val="black"/>
                      </a:solidFill>
                      <a:latin typeface="Cambria Math"/>
                      <a:ea typeface="08서울한강체 L" pitchFamily="18" charset="-127"/>
                    </a:endParaRPr>
                  </a:p>
                  <a:p>
                    <a:pPr algn="ctr"/>
                    <a:endParaRPr lang="en-US" altLang="ko-KR" sz="3200" b="1" i="1" dirty="0">
                      <a:solidFill>
                        <a:prstClr val="black"/>
                      </a:solidFill>
                      <a:latin typeface="Cambria Math"/>
                      <a:ea typeface="08서울한강체 L" pitchFamily="18" charset="-127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𝟐</m:t>
                            </m:r>
                          </m:sub>
                        </m:sSub>
                      </m:oMath>
                    </a14:m>
                    <a:r>
                      <a:rPr lang="en-US" altLang="ko-KR" sz="3200" b="1" dirty="0">
                        <a:solidFill>
                          <a:prstClr val="black"/>
                        </a:solidFill>
                        <a:latin typeface="08서울한강체 L" pitchFamily="18" charset="-127"/>
                        <a:ea typeface="08서울한강체 L" pitchFamily="18" charset="-127"/>
                      </a:rPr>
                      <a:t> =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𝟑</m:t>
                            </m:r>
                          </m:sub>
                        </m:sSub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9" name="직사각형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896" y="2348880"/>
                    <a:ext cx="2304256" cy="1872208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6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504" y="2780928"/>
                <a:ext cx="733425" cy="771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3517" y="2793121"/>
                <a:ext cx="781050" cy="7334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208896" y="1844824"/>
              <a:ext cx="783664" cy="5040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C1</a:t>
              </a:r>
              <a:endParaRPr lang="ko-KR" altLang="en-US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882463" y="1844824"/>
            <a:ext cx="2304256" cy="2376264"/>
            <a:chOff x="2882463" y="1844824"/>
            <a:chExt cx="2304256" cy="2376264"/>
          </a:xfrm>
        </p:grpSpPr>
        <p:grpSp>
          <p:nvGrpSpPr>
            <p:cNvPr id="15" name="그룹 14"/>
            <p:cNvGrpSpPr/>
            <p:nvPr/>
          </p:nvGrpSpPr>
          <p:grpSpPr>
            <a:xfrm>
              <a:off x="2882463" y="1844824"/>
              <a:ext cx="2304256" cy="2376264"/>
              <a:chOff x="208896" y="1844824"/>
              <a:chExt cx="2304256" cy="23762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직사각형 17"/>
                  <p:cNvSpPr/>
                  <p:nvPr/>
                </p:nvSpPr>
                <p:spPr>
                  <a:xfrm>
                    <a:off x="208896" y="2348880"/>
                    <a:ext cx="2304256" cy="1872208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ko-KR" sz="3200" b="1" i="1" dirty="0" smtClean="0">
                      <a:solidFill>
                        <a:prstClr val="black"/>
                      </a:solidFill>
                      <a:latin typeface="Cambria Math"/>
                      <a:ea typeface="08서울한강체 L" pitchFamily="18" charset="-127"/>
                    </a:endParaRPr>
                  </a:p>
                  <a:p>
                    <a:pPr algn="ctr"/>
                    <a:endParaRPr lang="en-US" altLang="ko-KR" sz="3200" b="1" i="1" dirty="0">
                      <a:solidFill>
                        <a:prstClr val="black"/>
                      </a:solidFill>
                      <a:latin typeface="Cambria Math"/>
                      <a:ea typeface="08서울한강체 L" pitchFamily="18" charset="-127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32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𝟏</m:t>
                            </m:r>
                          </m:sub>
                        </m:sSub>
                      </m:oMath>
                    </a14:m>
                    <a:r>
                      <a:rPr lang="en-US" altLang="ko-KR" sz="3200" b="1" dirty="0">
                        <a:solidFill>
                          <a:prstClr val="black"/>
                        </a:solidFill>
                        <a:latin typeface="08서울한강체 L" pitchFamily="18" charset="-127"/>
                        <a:ea typeface="08서울한강체 L" pitchFamily="18" charset="-127"/>
                      </a:rPr>
                      <a:t> =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sSubPr>
                          <m:e>
                            <m:r>
                              <a:rPr lang="en-US" altLang="ko-KR" sz="3200" b="1" i="1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3200" b="1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08서울한강체 L" pitchFamily="18" charset="-127"/>
                              </a:rPr>
                              <m:t>𝟒</m:t>
                            </m:r>
                          </m:sub>
                        </m:sSub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8" name="직사각형 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896" y="2348880"/>
                    <a:ext cx="2304256" cy="1872208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160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직사각형 16"/>
              <p:cNvSpPr/>
              <p:nvPr/>
            </p:nvSpPr>
            <p:spPr>
              <a:xfrm>
                <a:off x="208896" y="1844824"/>
                <a:ext cx="783664" cy="50405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/>
                  <a:t>C2</a:t>
                </a:r>
                <a:endParaRPr lang="ko-KR" altLang="en-US" dirty="0"/>
              </a:p>
            </p:txBody>
          </p:sp>
        </p:grpSp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800" y="2815981"/>
              <a:ext cx="7620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0" y="2815981"/>
              <a:ext cx="762000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85" y="5085184"/>
            <a:ext cx="809625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>
            <a:stCxn id="25" idx="1"/>
          </p:cNvCxnSpPr>
          <p:nvPr/>
        </p:nvCxnSpPr>
        <p:spPr>
          <a:xfrm flipH="1" flipV="1">
            <a:off x="1361024" y="4221088"/>
            <a:ext cx="1401648" cy="1440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5" idx="1"/>
          </p:cNvCxnSpPr>
          <p:nvPr/>
        </p:nvCxnSpPr>
        <p:spPr>
          <a:xfrm flipV="1">
            <a:off x="2762672" y="4221088"/>
            <a:ext cx="1152128" cy="1440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5442984" y="2103623"/>
                <a:ext cx="4464496" cy="273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ea typeface="08서울한강체 L" pitchFamily="18" charset="-127"/>
                  </a:rPr>
                  <a:t>x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  <m:r>
                          <a:rPr lang="en-US" altLang="ko-KR" sz="2000" b="1" i="1"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2000" b="1" dirty="0">
                    <a:ea typeface="08서울한강체 L" pitchFamily="18" charset="-127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>
                            <a:latin typeface="Cambria Math"/>
                            <a:ea typeface="08서울한강체 L" pitchFamily="18" charset="-127"/>
                          </a:rPr>
                          <m:t>𝒏</m:t>
                        </m:r>
                        <m:r>
                          <a:rPr lang="en-US" altLang="ko-KR" sz="2000" b="1" i="1"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</m:sub>
                    </m:sSub>
                    <m:r>
                      <a:rPr lang="en-US" altLang="ko-KR" sz="2000" b="1">
                        <a:latin typeface="Cambria Math"/>
                        <a:ea typeface="08서울한강체 L" pitchFamily="18" charset="-127"/>
                      </a:rPr>
                      <m:t>}</m:t>
                    </m:r>
                  </m:oMath>
                </a14:m>
                <a:r>
                  <a:rPr lang="en-US" altLang="ko-KR" sz="2000" b="1" dirty="0">
                    <a:ea typeface="08서울한강체 L" pitchFamily="18" charset="-127"/>
                  </a:rPr>
                  <a:t> of Concept </a:t>
                </a:r>
                <a:r>
                  <a:rPr lang="en-US" altLang="ko-KR" sz="2000" b="1" dirty="0" smtClean="0">
                    <a:ea typeface="08서울한강체 L" pitchFamily="18" charset="-127"/>
                  </a:rPr>
                  <a:t>C</a:t>
                </a:r>
              </a:p>
              <a:p>
                <a:endParaRPr lang="en-US" altLang="ko-KR" sz="2000" b="1" dirty="0">
                  <a:ea typeface="08서울한강체 L" pitchFamily="18" charset="-127"/>
                </a:endParaRPr>
              </a:p>
              <a:p>
                <a:endParaRPr lang="en-US" altLang="ko-KR" sz="2000" b="1" dirty="0">
                  <a:ea typeface="08서울한강체 L" pitchFamily="18" charset="-127"/>
                </a:endParaRPr>
              </a:p>
              <a:p>
                <a:r>
                  <a:rPr lang="en-US" altLang="ko-KR" sz="2400" b="1" dirty="0" smtClean="0">
                    <a:ea typeface="08서울한강체 L" pitchFamily="18" charset="-127"/>
                  </a:rPr>
                  <a:t>p(y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altLang="ko-KR" sz="2400" b="1" dirty="0">
                    <a:ea typeface="08서울한강체 L" pitchFamily="18" charset="-127"/>
                  </a:rPr>
                  <a:t> </a:t>
                </a:r>
                <a:r>
                  <a:rPr lang="en-US" altLang="ko-KR" sz="2400" b="1" dirty="0" err="1">
                    <a:ea typeface="08서울한강체 L" pitchFamily="18" charset="-127"/>
                  </a:rPr>
                  <a:t>C|x</a:t>
                </a:r>
                <a:r>
                  <a:rPr lang="en-US" altLang="ko-KR" sz="2400" b="1" dirty="0">
                    <a:ea typeface="08서울한강체 L" pitchFamily="18" charset="-127"/>
                  </a:rPr>
                  <a:t>) </a:t>
                </a:r>
                <a:r>
                  <a:rPr lang="ko-KR" altLang="en-US" sz="2400" b="1" dirty="0">
                    <a:ea typeface="08서울한강체 L" pitchFamily="18" charset="-127"/>
                  </a:rPr>
                  <a:t>를 계산하기 원함</a:t>
                </a:r>
                <a:r>
                  <a:rPr lang="en-US" altLang="ko-KR" sz="2400" b="1" dirty="0">
                    <a:ea typeface="08서울한강체 L" pitchFamily="18" charset="-127"/>
                  </a:rPr>
                  <a:t>.</a:t>
                </a:r>
              </a:p>
              <a:p>
                <a:r>
                  <a:rPr lang="en-US" altLang="ko-KR" sz="2400" b="1" dirty="0" smtClean="0">
                    <a:ea typeface="08서울한강체 L" pitchFamily="18" charset="-127"/>
                  </a:rPr>
                  <a:t>-&gt; </a:t>
                </a:r>
                <a:r>
                  <a:rPr lang="en-US" altLang="ko-KR" sz="2400" b="1" dirty="0">
                    <a:ea typeface="08서울한강체 L" pitchFamily="18" charset="-127"/>
                  </a:rPr>
                  <a:t>Using Hypothesis </a:t>
                </a:r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endParaRPr lang="en-US" altLang="ko-KR" sz="2400" b="1" dirty="0" smtClean="0">
                  <a:ea typeface="08서울한강체 L" pitchFamily="18" charset="-127"/>
                </a:endParaRPr>
              </a:p>
              <a:p>
                <a:endParaRPr lang="en-US" altLang="ko-KR" sz="2400" b="1" dirty="0">
                  <a:ea typeface="08서울한강체 L" pitchFamily="18" charset="-127"/>
                </a:endParaRPr>
              </a:p>
              <a:p>
                <a:r>
                  <a:rPr lang="en-US" altLang="ko-KR" sz="1600" b="1" dirty="0" smtClean="0">
                    <a:ea typeface="08서울한강체 L" pitchFamily="18" charset="-127"/>
                  </a:rPr>
                  <a:t>Space H </a:t>
                </a:r>
                <a:r>
                  <a:rPr lang="en-US" altLang="ko-KR" sz="1600" b="1" dirty="0">
                    <a:ea typeface="08서울한강체 L" pitchFamily="18" charset="-127"/>
                  </a:rPr>
                  <a:t>: A set of Hypothetical Concepts </a:t>
                </a:r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984" y="2103623"/>
                <a:ext cx="4464496" cy="2739211"/>
              </a:xfrm>
              <a:prstGeom prst="rect">
                <a:avLst/>
              </a:prstGeom>
              <a:blipFill rotWithShape="1">
                <a:blip r:embed="rId9"/>
                <a:stretch>
                  <a:fillRect l="-2186" t="-1114" b="-20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그룹 29"/>
          <p:cNvGrpSpPr/>
          <p:nvPr/>
        </p:nvGrpSpPr>
        <p:grpSpPr>
          <a:xfrm>
            <a:off x="0" y="1484784"/>
            <a:ext cx="5328219" cy="3888432"/>
            <a:chOff x="0" y="1484784"/>
            <a:chExt cx="5328219" cy="3888432"/>
          </a:xfrm>
        </p:grpSpPr>
        <p:sp>
          <p:nvSpPr>
            <p:cNvPr id="29" name="직사각형 28"/>
            <p:cNvSpPr/>
            <p:nvPr/>
          </p:nvSpPr>
          <p:spPr>
            <a:xfrm>
              <a:off x="0" y="1484784"/>
              <a:ext cx="5328219" cy="338437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0" y="4869160"/>
              <a:ext cx="783664" cy="50405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?</a:t>
              </a:r>
              <a:endParaRPr lang="ko-KR" altLang="en-US" dirty="0"/>
            </a:p>
          </p:txBody>
        </p:sp>
      </p:grpSp>
      <p:cxnSp>
        <p:nvCxnSpPr>
          <p:cNvPr id="33" name="직선 화살표 연결선 32"/>
          <p:cNvCxnSpPr>
            <a:stCxn id="25" idx="1"/>
          </p:cNvCxnSpPr>
          <p:nvPr/>
        </p:nvCxnSpPr>
        <p:spPr>
          <a:xfrm flipV="1">
            <a:off x="2762672" y="4581128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080" y="73100"/>
            <a:ext cx="8915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  <a:t>The Bayesian </a:t>
            </a:r>
            <a:b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</a:br>
            <a:r>
              <a:rPr lang="en-US" altLang="ko-KR" i="1" dirty="0" smtClean="0">
                <a:latin typeface="08서울한강체 L" pitchFamily="18" charset="-127"/>
                <a:ea typeface="08서울한강체 L" pitchFamily="18" charset="-127"/>
              </a:rPr>
              <a:t>Generalization Framework</a:t>
            </a:r>
            <a:endParaRPr lang="ko-KR" altLang="en-US" i="1" dirty="0">
              <a:latin typeface="08서울한강체 L" pitchFamily="18" charset="-127"/>
              <a:ea typeface="08서울한강체 L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95300" y="1600201"/>
                <a:ext cx="8915400" cy="499715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   x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b="1" dirty="0" smtClean="0">
                    <a:ea typeface="08서울한강체 L" pitchFamily="18" charset="-127"/>
                  </a:rPr>
                  <a:t>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𝒏</m:t>
                        </m:r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</m:sub>
                    </m:sSub>
                    <m:r>
                      <a:rPr lang="en-US" altLang="ko-KR" b="1" i="0" smtClean="0">
                        <a:latin typeface="Cambria Math"/>
                        <a:ea typeface="08서울한강체 L" pitchFamily="18" charset="-127"/>
                      </a:rPr>
                      <m:t>}</m:t>
                    </m:r>
                  </m:oMath>
                </a14:m>
                <a:r>
                  <a:rPr lang="en-US" altLang="ko-KR" b="1" dirty="0" smtClean="0">
                    <a:ea typeface="08서울한강체 L" pitchFamily="18" charset="-127"/>
                  </a:rPr>
                  <a:t> of Concept C</a:t>
                </a:r>
              </a:p>
              <a:p>
                <a:pPr marL="0" indent="0">
                  <a:buNone/>
                </a:pPr>
                <a:endParaRPr lang="en-US" altLang="ko-KR" b="1" dirty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                                           </a:t>
                </a:r>
                <a:r>
                  <a:rPr lang="en-US" altLang="ko-KR" dirty="0"/>
                  <a:t>New Y</a:t>
                </a:r>
                <a:endParaRPr lang="ko-KR" altLang="en-US" dirty="0"/>
              </a:p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                                    P(y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altLang="ko-KR" b="1" dirty="0" smtClean="0">
                    <a:ea typeface="08서울한강체 L" pitchFamily="18" charset="-127"/>
                  </a:rPr>
                  <a:t> </a:t>
                </a:r>
                <a:r>
                  <a:rPr lang="en-US" altLang="ko-KR" b="1" dirty="0" err="1" smtClean="0">
                    <a:ea typeface="08서울한강체 L" pitchFamily="18" charset="-127"/>
                  </a:rPr>
                  <a:t>C|x</a:t>
                </a:r>
                <a:r>
                  <a:rPr lang="en-US" altLang="ko-KR" b="1" dirty="0" smtClean="0">
                    <a:ea typeface="08서울한강체 L" pitchFamily="18" charset="-127"/>
                  </a:rPr>
                  <a:t>) </a:t>
                </a:r>
                <a:r>
                  <a:rPr lang="ko-KR" altLang="en-US" b="1" dirty="0" smtClean="0">
                    <a:ea typeface="08서울한강체 L" pitchFamily="18" charset="-127"/>
                  </a:rPr>
                  <a:t>를 계산하기 원함</a:t>
                </a:r>
                <a:r>
                  <a:rPr lang="en-US" altLang="ko-KR" b="1" dirty="0" smtClean="0">
                    <a:ea typeface="08서울한강체 L" pitchFamily="18" charset="-127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                                       </a:t>
                </a:r>
                <a:r>
                  <a:rPr lang="en-US" altLang="ko-KR" b="1" dirty="0">
                    <a:ea typeface="08서울한강체 L" pitchFamily="18" charset="-127"/>
                  </a:rPr>
                  <a:t>-&gt; Using Hypothesis </a:t>
                </a:r>
                <a:endParaRPr lang="en-US" altLang="ko-KR" b="1" dirty="0" smtClean="0"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sz="2000" b="1" dirty="0" smtClean="0">
                    <a:ea typeface="08서울한강체 L" pitchFamily="18" charset="-127"/>
                  </a:rPr>
                  <a:t>                                                      Space H : A </a:t>
                </a:r>
                <a:r>
                  <a:rPr lang="en-US" altLang="ko-KR" sz="2000" b="1" dirty="0">
                    <a:ea typeface="08서울한강체 L" pitchFamily="18" charset="-127"/>
                  </a:rPr>
                  <a:t>set of Hypothetical Concepts </a:t>
                </a:r>
              </a:p>
              <a:p>
                <a:pPr marL="0" indent="0">
                  <a:buNone/>
                </a:pPr>
                <a:endParaRPr lang="en-US" altLang="ko-KR" b="1" i="1" dirty="0" smtClean="0">
                  <a:solidFill>
                    <a:prstClr val="black"/>
                  </a:solidFill>
                  <a:ea typeface="08서울한강체 L" pitchFamily="18" charset="-127"/>
                </a:endParaRPr>
              </a:p>
              <a:p>
                <a:pPr marL="0" indent="0">
                  <a:buNone/>
                </a:pPr>
                <a:r>
                  <a:rPr lang="en-US" altLang="ko-KR" b="1" dirty="0" smtClean="0">
                    <a:solidFill>
                      <a:prstClr val="black"/>
                    </a:solidFill>
                    <a:ea typeface="08서울한강체 L" pitchFamily="18" charset="-127"/>
                  </a:rPr>
                  <a:t>                                   </a:t>
                </a:r>
              </a:p>
              <a:p>
                <a:pPr marL="0" indent="0">
                  <a:buNone/>
                </a:pPr>
                <a:r>
                  <a:rPr lang="en-US" altLang="ko-KR" b="1" dirty="0">
                    <a:solidFill>
                      <a:prstClr val="black"/>
                    </a:solidFill>
                    <a:ea typeface="08서울한강체 L" pitchFamily="18" charset="-127"/>
                  </a:rPr>
                  <a:t>	</a:t>
                </a:r>
                <a:r>
                  <a:rPr lang="en-US" altLang="ko-KR" b="1" dirty="0" smtClean="0">
                    <a:solidFill>
                      <a:prstClr val="black"/>
                    </a:solidFill>
                    <a:ea typeface="08서울한강체 L" pitchFamily="18" charset="-127"/>
                  </a:rPr>
                  <a:t>   		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{</m:t>
                        </m:r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𝟐</m:t>
                        </m:r>
                      </m:sub>
                    </m:sSub>
                    <m:r>
                      <a:rPr lang="en-US" altLang="ko-KR" b="1" i="1">
                        <a:solidFill>
                          <a:prstClr val="black"/>
                        </a:solidFill>
                        <a:latin typeface="Cambria Math"/>
                        <a:ea typeface="08서울한강체 L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prstClr val="black"/>
                    </a:solidFill>
                    <a:ea typeface="08서울한강체 L" pitchFamily="18" charset="-127"/>
                  </a:rPr>
                  <a:t>}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  <m:r>
                          <a:rPr lang="en-US" altLang="ko-KR" b="1" i="1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sz="2800" dirty="0" smtClean="0"/>
                  <a:t>          </a:t>
                </a:r>
              </a:p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ea typeface="08서울한강체 L" pitchFamily="18" charset="-127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  <m:t>  </m:t>
                                </m:r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08서울한강체 L" pitchFamily="18" charset="-127"/>
                                  </a:rPr>
                                  <m:t>𝟒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}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  <m:r>
                                  <a:rPr lang="en-US" altLang="ko-KR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{</m:t>
                                </m:r>
                                <m:r>
                                  <a:rPr lang="en-US" altLang="ko-KR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/>
                                    <a:ea typeface="08서울한강체 L" pitchFamily="18" charset="-127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ko-KR" b="1" i="1">
                                <a:latin typeface="Cambria Math"/>
                                <a:ea typeface="08서울한강체 L" pitchFamily="18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b="1" i="1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>
                                    <a:latin typeface="Cambria Math"/>
                                    <a:ea typeface="08서울한강체 L" pitchFamily="18" charset="-127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b="1" i="1">
                                    <a:latin typeface="Cambria Math"/>
                                    <a:ea typeface="08서울한강체 L" pitchFamily="18" charset="-127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/>
                                <a:ea typeface="08서울한강체 L" pitchFamily="18" charset="-127"/>
                              </a:rPr>
                              <m:t>}</m:t>
                            </m:r>
                            <m:r>
                              <a:rPr lang="en-US" altLang="ko-KR" b="1" i="1">
                                <a:latin typeface="Cambria Math"/>
                                <a:ea typeface="08서울한강체 L" pitchFamily="18" charset="-12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ea typeface="08서울한강체 L" pitchFamily="18" charset="-127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ea typeface="08서울한강체 L" pitchFamily="18" charset="-127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ea typeface="08서울한강체 L" pitchFamily="18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ko-KR" b="1" i="1" smtClean="0">
                                    <a:latin typeface="Cambria Math"/>
                                    <a:ea typeface="08서울한강체 L" pitchFamily="18" charset="-127"/>
                                  </a:rPr>
                                  <m:t>𝟏</m:t>
                                </m:r>
                                <m:r>
                                  <a:rPr lang="en-US" altLang="ko-KR" b="1" i="1">
                                    <a:latin typeface="Cambria Math"/>
                                    <a:ea typeface="08서울한강체 L" pitchFamily="18" charset="-127"/>
                                  </a:rPr>
                                  <m:t> 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altLang="ko-KR" b="1" dirty="0" smtClean="0">
                    <a:ea typeface="08서울한강체 L" pitchFamily="18" charset="-127"/>
                  </a:rPr>
                  <a:t>	</a:t>
                </a:r>
              </a:p>
              <a:p>
                <a:pPr marL="0" indent="0">
                  <a:buNone/>
                </a:pPr>
                <a:r>
                  <a:rPr lang="en-US" altLang="ko-KR" b="1" dirty="0" smtClean="0">
                    <a:ea typeface="08서울한강체 L" pitchFamily="18" charset="-127"/>
                  </a:rPr>
                  <a:t>              	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 {</m:t>
                        </m:r>
                        <m:r>
                          <a:rPr lang="en-US" altLang="ko-KR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𝟏𝟏</m:t>
                        </m:r>
                      </m:sub>
                    </m:sSub>
                    <m:r>
                      <a:rPr lang="en-US" altLang="ko-KR" b="1" i="1">
                        <a:latin typeface="Cambria Math"/>
                        <a:ea typeface="08서울한강체 L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𝟏𝟐</m:t>
                        </m:r>
                      </m:sub>
                    </m:sSub>
                    <m:r>
                      <a:rPr lang="en-US" altLang="ko-KR" b="1" i="1" smtClean="0">
                        <a:latin typeface="Cambria Math"/>
                        <a:ea typeface="08서울한강체 L" pitchFamily="18" charset="-127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  <a:ea typeface="08서울한강체 L" pitchFamily="18" charset="-127"/>
                          </a:rPr>
                          <m:t>𝒙</m:t>
                        </m:r>
                      </m:e>
                      <m:sub>
                        <m:r>
                          <a:rPr lang="en-US" altLang="ko-KR" b="1" i="1"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ko-KR" b="1" dirty="0" smtClean="0">
                    <a:ea typeface="08서울한강체 L" pitchFamily="18" charset="-127"/>
                  </a:rPr>
                  <a:t>} o</a:t>
                </a:r>
                <a:r>
                  <a:rPr lang="en-US" altLang="ko-KR" b="1" dirty="0">
                    <a:ea typeface="08서울한강체 L" pitchFamily="18" charset="-127"/>
                  </a:rPr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𝒄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  <a:ea typeface="08서울한강체 L" pitchFamily="18" charset="-127"/>
                          </a:rPr>
                          <m:t>𝟑</m:t>
                        </m:r>
                        <m:r>
                          <a:rPr lang="en-US" altLang="ko-KR" b="1" i="1">
                            <a:latin typeface="Cambria Math"/>
                            <a:ea typeface="08서울한강체 L" pitchFamily="18" charset="-127"/>
                          </a:rPr>
                          <m:t> </m:t>
                        </m:r>
                      </m:sub>
                    </m:sSub>
                  </m:oMath>
                </a14:m>
                <a:endParaRPr lang="en-US" altLang="ko-KR" b="1" dirty="0" smtClean="0">
                  <a:ea typeface="08서울한강체 L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300" y="1600201"/>
                <a:ext cx="8915400" cy="4997151"/>
              </a:xfrm>
              <a:blipFill rotWithShape="0">
                <a:blip r:embed="rId2"/>
                <a:stretch>
                  <a:fillRect t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0" y="1196752"/>
            <a:ext cx="9893300" cy="9748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0" y="1268760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0768"/>
            <a:ext cx="9906000" cy="0"/>
          </a:xfrm>
          <a:prstGeom prst="line">
            <a:avLst/>
          </a:prstGeom>
          <a:ln>
            <a:solidFill>
              <a:srgbClr val="B5FC84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0D415-4CC5-4AEE-85B3-B77662010A45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15379" y="2161447"/>
            <a:ext cx="3273525" cy="2273126"/>
            <a:chOff x="815379" y="2091978"/>
            <a:chExt cx="3273525" cy="2273126"/>
          </a:xfrm>
        </p:grpSpPr>
        <p:sp>
          <p:nvSpPr>
            <p:cNvPr id="9" name="직사각형 8"/>
            <p:cNvSpPr/>
            <p:nvPr/>
          </p:nvSpPr>
          <p:spPr>
            <a:xfrm>
              <a:off x="848544" y="2420888"/>
              <a:ext cx="3240360" cy="194421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44824" y="2456892"/>
              <a:ext cx="47273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1"/>
                  </a:solidFill>
                </a:rPr>
                <a:t>h2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472154" y="2528900"/>
              <a:ext cx="47273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7030A0"/>
                  </a:solidFill>
                </a:rPr>
                <a:t>h3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15379" y="2091978"/>
              <a:ext cx="565812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accent2">
                      <a:lumMod val="75000"/>
                    </a:schemeClr>
                  </a:solidFill>
                </a:rPr>
                <a:t>H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1123340" y="2739287"/>
            <a:ext cx="1368152" cy="136815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X1</a:t>
            </a:r>
          </a:p>
          <a:p>
            <a:r>
              <a:rPr lang="en-US" altLang="ko-KR" dirty="0" smtClean="0"/>
              <a:t>      X2</a:t>
            </a:r>
          </a:p>
          <a:p>
            <a:r>
              <a:rPr lang="en-US" altLang="ko-KR" dirty="0" smtClean="0"/>
              <a:t>   X3</a:t>
            </a:r>
          </a:p>
          <a:p>
            <a:r>
              <a:rPr lang="en-US" altLang="ko-KR" dirty="0" smtClean="0"/>
              <a:t>X4…</a:t>
            </a:r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2610716" y="2739287"/>
            <a:ext cx="1368152" cy="136815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/>
              <a:t>X11</a:t>
            </a:r>
          </a:p>
          <a:p>
            <a:r>
              <a:rPr lang="en-US" altLang="ko-KR" dirty="0" smtClean="0"/>
              <a:t>    X12</a:t>
            </a:r>
          </a:p>
          <a:p>
            <a:r>
              <a:rPr lang="en-US" altLang="ko-KR" dirty="0" smtClean="0"/>
              <a:t>X13 …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496616" y="3104370"/>
            <a:ext cx="864096" cy="648072"/>
          </a:xfrm>
          <a:prstGeom prst="ellipse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톱니 모양의 오른쪽 화살표 38"/>
          <p:cNvSpPr/>
          <p:nvPr/>
        </p:nvSpPr>
        <p:spPr>
          <a:xfrm>
            <a:off x="7617296" y="5213997"/>
            <a:ext cx="792088" cy="642198"/>
          </a:xfrm>
          <a:prstGeom prst="notch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4117015" y="4311097"/>
                <a:ext cx="1084171" cy="20522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ts val="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7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08서울한강체 L" pitchFamily="18" charset="-127"/>
                          </a:rPr>
                        </m:ctrlPr>
                      </m:sSubPr>
                      <m:e>
                        <m:r>
                          <a:rPr lang="en-US" altLang="ko-KR" sz="2700" b="1" i="0" smtClean="0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𝐡</m:t>
                        </m:r>
                      </m:e>
                      <m:sub>
                        <m:r>
                          <a:rPr lang="en-US" altLang="ko-KR" sz="2700" b="1" i="0">
                            <a:solidFill>
                              <a:prstClr val="black"/>
                            </a:solidFill>
                            <a:latin typeface="Cambria Math"/>
                            <a:ea typeface="08서울한강체 L" pitchFamily="18" charset="-127"/>
                          </a:rPr>
                          <m:t>𝟏</m:t>
                        </m:r>
                      </m:sub>
                    </m:sSub>
                    <m:r>
                      <a:rPr lang="en-US" altLang="ko-KR" sz="2700" b="1" i="0">
                        <a:solidFill>
                          <a:prstClr val="black"/>
                        </a:solidFill>
                        <a:latin typeface="Cambria Math"/>
                        <a:ea typeface="08서울한강체 L" pitchFamily="18" charset="-127"/>
                      </a:rPr>
                      <m:t>=</m:t>
                    </m:r>
                  </m:oMath>
                </a14:m>
                <a:r>
                  <a:rPr lang="en-US" altLang="ko-KR" sz="2700" b="1" dirty="0">
                    <a:solidFill>
                      <a:prstClr val="black"/>
                    </a:solidFill>
                    <a:latin typeface="Cambria Math"/>
                    <a:ea typeface="08서울한강체 L" pitchFamily="18" charset="-127"/>
                  </a:rPr>
                  <a:t> </a:t>
                </a:r>
                <a:endParaRPr lang="en-US" altLang="ko-KR" sz="2700" b="1" dirty="0" smtClean="0">
                  <a:solidFill>
                    <a:prstClr val="black"/>
                  </a:solidFill>
                  <a:latin typeface="Cambria Math"/>
                  <a:ea typeface="08서울한강체 L" pitchFamily="18" charset="-127"/>
                </a:endParaRPr>
              </a:p>
              <a:p>
                <a:pPr algn="ctr">
                  <a:lnSpc>
                    <a:spcPts val="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7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08서울한강체 L" pitchFamily="18" charset="-127"/>
                            </a:rPr>
                          </m:ctrlPr>
                        </m:sSubPr>
                        <m:e>
                          <m:r>
                            <a:rPr lang="en-US" altLang="ko-KR" sz="27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08서울한강체 L" pitchFamily="18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700" b="1">
                              <a:solidFill>
                                <a:prstClr val="black"/>
                              </a:solidFill>
                              <a:latin typeface="Cambria Math"/>
                              <a:ea typeface="08서울한강체 L" pitchFamily="18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sz="2700" b="1" i="1">
                          <a:solidFill>
                            <a:prstClr val="black"/>
                          </a:solidFill>
                          <a:latin typeface="Cambria Math"/>
                          <a:ea typeface="08서울한강체 L" pitchFamily="18" charset="-127"/>
                        </a:rPr>
                        <m:t>=</m:t>
                      </m:r>
                    </m:oMath>
                  </m:oMathPara>
                </a14:m>
                <a:endParaRPr lang="en-US" altLang="ko-KR" dirty="0" smtClean="0"/>
              </a:p>
              <a:p>
                <a:pPr algn="ctr">
                  <a:lnSpc>
                    <a:spcPts val="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7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08서울한강체 L" pitchFamily="18" charset="-127"/>
                            </a:rPr>
                          </m:ctrlPr>
                        </m:sSubPr>
                        <m:e>
                          <m:r>
                            <a:rPr lang="en-US" altLang="ko-KR" sz="2700" b="1" i="1" smtClean="0">
                              <a:solidFill>
                                <a:prstClr val="black"/>
                              </a:solidFill>
                              <a:latin typeface="Cambria Math"/>
                              <a:ea typeface="08서울한강체 L" pitchFamily="18" charset="-127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2700" b="1" i="1">
                              <a:solidFill>
                                <a:prstClr val="black"/>
                              </a:solidFill>
                              <a:latin typeface="Cambria Math"/>
                              <a:ea typeface="08서울한강체 L" pitchFamily="18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sz="2700" b="1" i="1">
                          <a:solidFill>
                            <a:prstClr val="black"/>
                          </a:solidFill>
                          <a:latin typeface="Cambria Math"/>
                          <a:ea typeface="08서울한강체 L" pitchFamily="18" charset="-127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015" y="4311097"/>
                <a:ext cx="1084171" cy="20522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직사각형 39"/>
          <p:cNvSpPr/>
          <p:nvPr/>
        </p:nvSpPr>
        <p:spPr>
          <a:xfrm>
            <a:off x="8505977" y="5237281"/>
            <a:ext cx="1224136" cy="570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New</a:t>
            </a:r>
          </a:p>
          <a:p>
            <a:pPr algn="ctr"/>
            <a:r>
              <a:rPr lang="en-US" altLang="ko-KR" dirty="0" smtClean="0"/>
              <a:t>Concept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915010" y="3572422"/>
            <a:ext cx="47273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3"/>
                </a:solidFill>
              </a:rPr>
              <a:t>h1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11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6367</TotalTime>
  <Words>1016</Words>
  <Application>Microsoft Office PowerPoint</Application>
  <PresentationFormat>A4 용지(210x297mm)</PresentationFormat>
  <Paragraphs>492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08서울한강체 L</vt:lpstr>
      <vt:lpstr>맑은 고딕</vt:lpstr>
      <vt:lpstr>Arial</vt:lpstr>
      <vt:lpstr>Cambria Math</vt:lpstr>
      <vt:lpstr>Wingdings</vt:lpstr>
      <vt:lpstr>Office 테마</vt:lpstr>
      <vt:lpstr>2012.11.07</vt:lpstr>
      <vt:lpstr>Introduction</vt:lpstr>
      <vt:lpstr>Introduction</vt:lpstr>
      <vt:lpstr>Main Problem?</vt:lpstr>
      <vt:lpstr>Contents</vt:lpstr>
      <vt:lpstr>Contents</vt:lpstr>
      <vt:lpstr>Basic Concepts</vt:lpstr>
      <vt:lpstr>Concepts</vt:lpstr>
      <vt:lpstr>The Bayesian  Generalization Framework</vt:lpstr>
      <vt:lpstr>P(y ∈ C|x) = ??</vt:lpstr>
      <vt:lpstr>The Bayesian  Generalization Framework</vt:lpstr>
      <vt:lpstr>The Bayesian  Generalization Framework</vt:lpstr>
      <vt:lpstr>Bayes rule</vt:lpstr>
      <vt:lpstr>The Bayesian  Generalization Framework</vt:lpstr>
      <vt:lpstr>The Bayesian  Generalization Framework</vt:lpstr>
      <vt:lpstr>The Bayesian  Generalization Framework</vt:lpstr>
      <vt:lpstr>The Bayesian  Generalization Framework</vt:lpstr>
      <vt:lpstr>Why Strong Sampling?</vt:lpstr>
      <vt:lpstr>Why Strong Sampling?</vt:lpstr>
      <vt:lpstr>Why Strong Sampling?</vt:lpstr>
      <vt:lpstr>Contents</vt:lpstr>
      <vt:lpstr>EX) Hierarchical Clustering</vt:lpstr>
      <vt:lpstr>Word Learning as Bayesian Inference</vt:lpstr>
      <vt:lpstr>The Bayesian  Generalization Framework</vt:lpstr>
      <vt:lpstr>Word Learning as Bayesian Inference</vt:lpstr>
      <vt:lpstr>Word Learning as Bayesian Inference</vt:lpstr>
      <vt:lpstr>Word Learning as Bayesian Inference</vt:lpstr>
      <vt:lpstr>Word Learning as Bayesian Inference</vt:lpstr>
      <vt:lpstr>Contents</vt:lpstr>
      <vt:lpstr>Word Learning as Bayesian Inference</vt:lpstr>
      <vt:lpstr>Large-Scale Word Learning</vt:lpstr>
      <vt:lpstr>Large-Scale Word Learning</vt:lpstr>
      <vt:lpstr>Large-Scale Word Learning</vt:lpstr>
      <vt:lpstr>Erlang Distribution = Distribution of sum of exponential variates</vt:lpstr>
      <vt:lpstr>Why Erlang?</vt:lpstr>
      <vt:lpstr>Monte Carlo Stimulation</vt:lpstr>
      <vt:lpstr>수학적 증명</vt:lpstr>
      <vt:lpstr>Large-Scale Word Learning</vt:lpstr>
      <vt:lpstr>Half – Interval Search</vt:lpstr>
      <vt:lpstr>Large-Scale Word Learning</vt:lpstr>
      <vt:lpstr>Behavioral Experiments</vt:lpstr>
      <vt:lpstr>Behavioral Experiments</vt:lpstr>
      <vt:lpstr>Behavioral Experiments</vt:lpstr>
      <vt:lpstr>Behavioral Experiments</vt:lpstr>
      <vt:lpstr>Behavioral Experiments</vt:lpstr>
      <vt:lpstr>Contents</vt:lpstr>
      <vt:lpstr>Discussion</vt:lpstr>
      <vt:lpstr>Simulation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2012.2</dc:title>
  <dc:creator>M426-2</dc:creator>
  <cp:lastModifiedBy>snudormcomp</cp:lastModifiedBy>
  <cp:revision>278</cp:revision>
  <cp:lastPrinted>2012-11-03T08:17:56Z</cp:lastPrinted>
  <dcterms:created xsi:type="dcterms:W3CDTF">2012-10-31T07:26:53Z</dcterms:created>
  <dcterms:modified xsi:type="dcterms:W3CDTF">2015-04-28T19:15:23Z</dcterms:modified>
</cp:coreProperties>
</file>